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70" r:id="rId3"/>
    <p:sldId id="288" r:id="rId4"/>
    <p:sldId id="289" r:id="rId5"/>
    <p:sldId id="290" r:id="rId6"/>
    <p:sldId id="275" r:id="rId7"/>
    <p:sldId id="286" r:id="rId8"/>
    <p:sldId id="284" r:id="rId9"/>
    <p:sldId id="276" r:id="rId10"/>
    <p:sldId id="274" r:id="rId11"/>
    <p:sldId id="257" r:id="rId12"/>
    <p:sldId id="262" r:id="rId13"/>
    <p:sldId id="263" r:id="rId14"/>
    <p:sldId id="260" r:id="rId15"/>
    <p:sldId id="265" r:id="rId16"/>
  </p:sldIdLst>
  <p:sldSz cx="9144000" cy="6858000" type="screen4x3"/>
  <p:notesSz cx="7099300" cy="10234613"/>
  <p:defaultTextStyle>
    <a:defPPr>
      <a:defRPr lang="bg-BG"/>
    </a:defPPr>
    <a:lvl1pPr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1"/>
      </a:buClr>
      <a:buSzPct val="65000"/>
      <a:buFont typeface="Wingdings" pitchFamily="2" charset="2"/>
      <a:buChar char="n"/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071" autoAdjust="0"/>
  </p:normalViewPr>
  <p:slideViewPr>
    <p:cSldViewPr>
      <p:cViewPr>
        <p:scale>
          <a:sx n="107" d="100"/>
          <a:sy n="107" d="100"/>
        </p:scale>
        <p:origin x="-8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11" descr="KOLHIDA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0"/>
            <a:ext cx="32369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bg-BG" alt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bg-BG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EBEA9-982B-4241-B178-1FE2E763592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A081-9B32-4050-A0FA-513EE081E55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B08C-69AD-479A-ABC1-44655DCAEB60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41710-A801-47BD-9613-44075A3DF227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0793-434E-46D9-9072-06378873760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87E7B-329D-402F-AFA1-2361AECE18D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B374C-D068-4F03-80FB-BA8C88A2F309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51F8-A071-4D78-8E6E-04842239116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6785D-D0CD-4C33-B75C-CD1BE64D4CC8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58C62-49D8-4DD7-822C-B34F3B4066C2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F89E6-4C81-4B86-ABD6-93784FF9B6FE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09A-D9B0-45EA-95F7-4102CE380B2D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0D5D7-2A2E-458E-95F5-D1282E26A9EA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bg-BG" alt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0CC22E2A-2899-40DA-A604-A25E7F2F3BAC}" type="slidenum">
              <a:rPr lang="bg-BG" altLang="en-US"/>
              <a:pPr>
                <a:defRPr/>
              </a:pPr>
              <a:t>‹#›</a:t>
            </a:fld>
            <a:endParaRPr lang="bg-BG" altLang="en-US"/>
          </a:p>
        </p:txBody>
      </p:sp>
      <p:sp>
        <p:nvSpPr>
          <p:cNvPr id="645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7" name="Picture 11" descr="KOLHIDA_Lati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84888" y="277813"/>
            <a:ext cx="26638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lhidazb.bg/" TargetMode="External"/><Relationship Id="rId2" Type="http://schemas.openxmlformats.org/officeDocument/2006/relationships/hyperlink" Target="mailto:office@kolhidazb.bg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196752"/>
            <a:ext cx="8072494" cy="2160240"/>
          </a:xfrm>
        </p:spPr>
        <p:txBody>
          <a:bodyPr/>
          <a:lstStyle/>
          <a:p>
            <a:pPr algn="ctr" eaLnBrk="1" hangingPunct="1"/>
            <a:r>
              <a:rPr lang="bg-BG" sz="4000" b="1" dirty="0" smtClean="0">
                <a:solidFill>
                  <a:srgbClr val="0070C0"/>
                </a:solidFill>
                <a:latin typeface="Garamond" pitchFamily="18" charset="0"/>
              </a:rPr>
              <a:t>ЗАСТРАХОВАНЕ </a:t>
            </a:r>
          </a:p>
          <a:p>
            <a:pPr algn="ctr" eaLnBrk="1" hangingPunct="1"/>
            <a:r>
              <a:rPr lang="bg-BG" sz="4000" b="1" dirty="0" smtClean="0">
                <a:solidFill>
                  <a:srgbClr val="0070C0"/>
                </a:solidFill>
                <a:latin typeface="Garamond" pitchFamily="18" charset="0"/>
              </a:rPr>
              <a:t>на </a:t>
            </a:r>
          </a:p>
          <a:p>
            <a:pPr algn="ctr" eaLnBrk="1" hangingPunct="1"/>
            <a:r>
              <a:rPr lang="bg-BG" sz="4000" b="1" dirty="0" smtClean="0">
                <a:solidFill>
                  <a:srgbClr val="0070C0"/>
                </a:solidFill>
                <a:latin typeface="Garamond" pitchFamily="18" charset="0"/>
              </a:rPr>
              <a:t>Електрическата мобилност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933056"/>
            <a:ext cx="3240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Застраховане на бъдещето...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pic>
        <p:nvPicPr>
          <p:cNvPr id="15362" name="Picture 2" descr="&amp;Rcy;&amp;iecy;&amp;zcy;&amp;ucy;&amp;lcy;&amp;tcy;&amp;acy;&amp;tcy; &amp;scy; &amp;icy;&amp;zcy;&amp;ocy;&amp;bcy;&amp;rcy;&amp;acy;&amp;zhcy;&amp;iecy;&amp;ncy;&amp;icy;&amp;iecy; &amp;zcy;&amp;acy; &amp;iecy;&amp;lcy;&amp;iecy;&amp;kcy;&amp;tcy;&amp;rcy;&amp;ocy;&amp;mcy;&amp;ocy;&amp;bcy;&amp;icy;&amp;l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4248472" cy="27914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8662" y="2000240"/>
            <a:ext cx="7329450" cy="1071570"/>
          </a:xfrm>
        </p:spPr>
        <p:txBody>
          <a:bodyPr/>
          <a:lstStyle/>
          <a:p>
            <a:pPr marL="0" indent="20638" algn="ctr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bg-BG" sz="48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Ще спестите време и пари!</a:t>
            </a:r>
            <a:endParaRPr lang="en-US" sz="4800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defRPr/>
            </a:pPr>
            <a:endParaRPr lang="en-US" sz="4800" dirty="0" smtClean="0">
              <a:latin typeface="+mj-lt"/>
            </a:endParaRPr>
          </a:p>
          <a:p>
            <a:pPr>
              <a:defRPr/>
            </a:pPr>
            <a:endParaRPr lang="en-US" sz="4800" dirty="0" smtClean="0"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Резултатът?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bg-B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11478" y="3370269"/>
            <a:ext cx="3909661" cy="2199032"/>
            <a:chOff x="4511478" y="3370269"/>
            <a:chExt cx="3909661" cy="2199032"/>
          </a:xfrm>
        </p:grpSpPr>
        <p:sp>
          <p:nvSpPr>
            <p:cNvPr id="6" name="TextBox 5"/>
            <p:cNvSpPr txBox="1"/>
            <p:nvPr/>
          </p:nvSpPr>
          <p:spPr>
            <a:xfrm rot="19586149">
              <a:off x="4849239" y="4038278"/>
              <a:ext cx="35719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bg-BG" sz="3000" dirty="0" smtClean="0">
                  <a:ln w="1905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ГАРАНТИРАНО!</a:t>
              </a:r>
              <a:endParaRPr lang="bg-BG" sz="30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  <a:p>
              <a:endParaRPr lang="bg-BG" sz="30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 rot="19718928">
              <a:off x="4511478" y="3370269"/>
              <a:ext cx="3686692" cy="219903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lgDash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bg-BG" sz="2000" b="1" i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Garamond" pitchFamily="18" charset="0"/>
                <a:cs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071939" y="1700213"/>
            <a:ext cx="4748533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bg-BG" sz="2400" b="1" dirty="0" smtClean="0">
              <a:latin typeface="Garamond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b="1" dirty="0" smtClean="0">
                <a:latin typeface="Garamond" pitchFamily="18" charset="0"/>
              </a:rPr>
              <a:t>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g-BG" sz="2600" dirty="0" smtClean="0">
                <a:latin typeface="Garamond" pitchFamily="18" charset="0"/>
              </a:rPr>
              <a:t>Застрахователен брокер КОЛХИДА е лицензиран и контролиран от Комисията за финансов надзор.</a:t>
            </a:r>
            <a:endParaRPr lang="bg-BG" sz="2600" dirty="0" smtClean="0"/>
          </a:p>
        </p:txBody>
      </p:sp>
      <p:pic>
        <p:nvPicPr>
          <p:cNvPr id="3079" name="Picture 7" descr="лиценз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125538"/>
            <a:ext cx="3529013" cy="4897437"/>
          </a:xfr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48263" y="6165850"/>
            <a:ext cx="360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....Ние сме Ваш Партньор!</a:t>
            </a:r>
            <a:endParaRPr lang="bg-BG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625" y="285750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Кои сме ние?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nternetasavaluablesourceofinformationaboutbusinessinsuranc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3771" y="1785926"/>
            <a:ext cx="4733137" cy="378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792163"/>
          </a:xfrm>
        </p:spPr>
        <p:txBody>
          <a:bodyPr/>
          <a:lstStyle/>
          <a:p>
            <a:pPr eaLnBrk="1" hangingPunct="1"/>
            <a:r>
              <a:rPr lang="bg-BG" sz="4800" b="1" dirty="0" smtClean="0">
                <a:solidFill>
                  <a:schemeClr val="tx1"/>
                </a:solidFill>
              </a:rPr>
              <a:t>Развитие през</a:t>
            </a:r>
            <a:r>
              <a:rPr lang="en-US" sz="4800" b="1" dirty="0" smtClean="0">
                <a:solidFill>
                  <a:schemeClr val="tx1"/>
                </a:solidFill>
              </a:rPr>
              <a:t> 2015</a:t>
            </a:r>
            <a:r>
              <a:rPr lang="bg-BG" sz="4800" b="1" dirty="0" smtClean="0">
                <a:solidFill>
                  <a:schemeClr val="tx1"/>
                </a:solidFill>
              </a:rPr>
              <a:t>г.</a:t>
            </a:r>
            <a:r>
              <a:rPr lang="en-US" sz="4800" dirty="0" smtClean="0"/>
              <a:t> </a:t>
            </a:r>
            <a:endParaRPr lang="bg-BG" sz="4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2928938"/>
            <a:ext cx="5905500" cy="2519362"/>
          </a:xfrm>
        </p:spPr>
        <p:txBody>
          <a:bodyPr/>
          <a:lstStyle/>
          <a:p>
            <a:pPr eaLnBrk="1" hangingPunct="1">
              <a:buSzTx/>
              <a:buFont typeface="Wingdings" pitchFamily="2" charset="2"/>
              <a:buNone/>
            </a:pPr>
            <a:endParaRPr lang="en-US" sz="900" b="1" dirty="0" smtClean="0">
              <a:latin typeface="Garamond" pitchFamily="18" charset="0"/>
            </a:endParaRPr>
          </a:p>
          <a:p>
            <a:pPr eaLnBrk="1" hangingPunct="1">
              <a:buSzTx/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latin typeface="Garamond" pitchFamily="18" charset="0"/>
              </a:rPr>
              <a:t>1</a:t>
            </a:r>
            <a:r>
              <a:rPr lang="bg-BG" b="1" dirty="0" smtClean="0">
                <a:latin typeface="Garamond" pitchFamily="18" charset="0"/>
              </a:rPr>
              <a:t>9 318 </a:t>
            </a:r>
            <a:r>
              <a:rPr lang="bg-BG" sz="2400" b="1" dirty="0" smtClean="0">
                <a:latin typeface="Garamond" pitchFamily="18" charset="0"/>
              </a:rPr>
              <a:t>индивидуални клиенти;</a:t>
            </a:r>
            <a:r>
              <a:rPr lang="en-US" sz="2400" b="1" dirty="0" smtClean="0">
                <a:latin typeface="Garamond" pitchFamily="18" charset="0"/>
              </a:rPr>
              <a:t> </a:t>
            </a:r>
          </a:p>
          <a:p>
            <a:pPr eaLnBrk="1" hangingPunct="1">
              <a:buSzTx/>
              <a:buFont typeface="Wingdings" pitchFamily="2" charset="2"/>
              <a:buNone/>
            </a:pPr>
            <a:endParaRPr lang="en-US" sz="900" b="1" dirty="0" smtClean="0">
              <a:latin typeface="Garamond" pitchFamily="18" charset="0"/>
            </a:endParaRPr>
          </a:p>
          <a:p>
            <a:pPr eaLnBrk="1" hangingPunct="1">
              <a:buSzTx/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latin typeface="Garamond" pitchFamily="18" charset="0"/>
              </a:rPr>
              <a:t>3</a:t>
            </a:r>
            <a:r>
              <a:rPr lang="bg-BG" b="1" dirty="0" smtClean="0">
                <a:latin typeface="Garamond" pitchFamily="18" charset="0"/>
              </a:rPr>
              <a:t> 966</a:t>
            </a:r>
            <a:r>
              <a:rPr lang="bg-BG" sz="2400" b="1" dirty="0" smtClean="0">
                <a:latin typeface="Garamond" pitchFamily="18" charset="0"/>
              </a:rPr>
              <a:t> корпоративни клиенти;</a:t>
            </a:r>
          </a:p>
          <a:p>
            <a:pPr eaLnBrk="1" hangingPunct="1">
              <a:buSzTx/>
              <a:buFont typeface="Wingdings" pitchFamily="2" charset="2"/>
              <a:buNone/>
            </a:pPr>
            <a:endParaRPr lang="bg-BG" sz="800" b="1" dirty="0" smtClean="0">
              <a:latin typeface="Garamond" pitchFamily="18" charset="0"/>
            </a:endParaRPr>
          </a:p>
          <a:p>
            <a:pPr eaLnBrk="1" hangingPunct="1">
              <a:buSzTx/>
              <a:buFont typeface="Wingdings" pitchFamily="2" charset="2"/>
              <a:buBlip>
                <a:blip r:embed="rId3"/>
              </a:buBlip>
            </a:pPr>
            <a:r>
              <a:rPr lang="en-US" sz="2400" b="1" dirty="0" smtClean="0">
                <a:latin typeface="Garamond" pitchFamily="18" charset="0"/>
              </a:rPr>
              <a:t> 20</a:t>
            </a:r>
            <a:r>
              <a:rPr lang="bg-BG" sz="2400" b="1" dirty="0" smtClean="0">
                <a:latin typeface="Garamond" pitchFamily="18" charset="0"/>
              </a:rPr>
              <a:t> представителни офиси в България</a:t>
            </a:r>
            <a:endParaRPr lang="en-US" sz="900" b="1" dirty="0" smtClean="0">
              <a:latin typeface="Garamond" pitchFamily="18" charset="0"/>
            </a:endParaRPr>
          </a:p>
          <a:p>
            <a:pPr eaLnBrk="1" hangingPunct="1">
              <a:buSzTx/>
              <a:buFont typeface="Wingdings" pitchFamily="2" charset="2"/>
              <a:buNone/>
            </a:pPr>
            <a:endParaRPr lang="en-US" sz="2400" b="1" dirty="0" smtClean="0">
              <a:latin typeface="Garamond" pitchFamily="18" charset="0"/>
            </a:endParaRPr>
          </a:p>
          <a:p>
            <a:pPr eaLnBrk="1" hangingPunct="1">
              <a:buSzTx/>
              <a:buFont typeface="Wingdings" pitchFamily="2" charset="2"/>
              <a:buNone/>
            </a:pPr>
            <a:endParaRPr lang="en-US" sz="900" b="1" dirty="0" smtClean="0">
              <a:latin typeface="Garamond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625" y="285750"/>
            <a:ext cx="4214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Нашите постижения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7188" y="2348880"/>
            <a:ext cx="3460750" cy="86580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Blip>
                <a:blip r:embed="rId2"/>
              </a:buBlip>
            </a:pPr>
            <a:r>
              <a:rPr lang="bg-BG" sz="2200" b="1" dirty="0" smtClean="0">
                <a:latin typeface="Garamond" pitchFamily="18" charset="0"/>
              </a:rPr>
              <a:t>Транспорта;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SzTx/>
              <a:buFont typeface="Wingdings" pitchFamily="2" charset="2"/>
              <a:buBlip>
                <a:blip r:embed="rId2"/>
              </a:buBlip>
            </a:pPr>
            <a:r>
              <a:rPr lang="bg-BG" sz="2200" b="1" dirty="0" smtClean="0">
                <a:latin typeface="Garamond" pitchFamily="18" charset="0"/>
              </a:rPr>
              <a:t>Тежката металургия;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bg-BG" sz="2200" b="1" dirty="0" smtClean="0">
                <a:latin typeface="Garamond" pitchFamily="18" charset="0"/>
              </a:rPr>
              <a:t>Химическа индустрия;</a:t>
            </a:r>
          </a:p>
          <a:p>
            <a:pPr eaLnBrk="1" hangingPunct="1"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endParaRPr lang="bg-BG" sz="2200" b="1" dirty="0" smtClean="0">
              <a:latin typeface="Garamond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bg-BG" sz="2200" dirty="0" smtClean="0"/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95288" y="303213"/>
            <a:ext cx="410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Нашите клиенти: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357188" y="1857375"/>
            <a:ext cx="437812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sz="2400" b="0" dirty="0" smtClean="0"/>
              <a:t>Водещи компании в сферата на</a:t>
            </a:r>
            <a:r>
              <a:rPr lang="en-US" sz="2400" b="0" dirty="0" smtClean="0"/>
              <a:t>: </a:t>
            </a:r>
            <a:endParaRPr lang="bg-BG" sz="2400" b="0" dirty="0"/>
          </a:p>
        </p:txBody>
      </p:sp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4067175" y="6165850"/>
            <a:ext cx="4681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... </a:t>
            </a: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Всички те мислят практично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!</a:t>
            </a: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endParaRPr lang="bg-BG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3318" name="Picture 7" descr="BusinessPartne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3643313"/>
            <a:ext cx="721518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3857644" y="2447925"/>
            <a:ext cx="378619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bg-BG" sz="2200" dirty="0" smtClean="0"/>
              <a:t>Строителството;</a:t>
            </a:r>
            <a:endParaRPr lang="bg-BG" sz="2200" dirty="0"/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bg-BG" sz="2200" dirty="0" smtClean="0"/>
              <a:t>Търговия и </a:t>
            </a:r>
            <a:br>
              <a:rPr lang="bg-BG" sz="2200" dirty="0" smtClean="0"/>
            </a:br>
            <a:r>
              <a:rPr lang="bg-BG" sz="2200" dirty="0" smtClean="0"/>
              <a:t>    дистрибуция</a:t>
            </a:r>
            <a:endParaRPr lang="bg-BG" sz="2200" dirty="0"/>
          </a:p>
          <a:p>
            <a:pPr>
              <a:lnSpc>
                <a:spcPct val="80000"/>
              </a:lnSpc>
              <a:buSzTx/>
              <a:buFont typeface="Wingdings" pitchFamily="2" charset="2"/>
              <a:buNone/>
            </a:pPr>
            <a:endParaRPr lang="bg-BG" sz="2200" dirty="0"/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6643688" y="2430463"/>
            <a:ext cx="2163093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bg-BG" sz="2200" dirty="0" smtClean="0"/>
              <a:t>Проектиране;</a:t>
            </a:r>
            <a:endParaRPr lang="bg-BG" sz="2200" dirty="0"/>
          </a:p>
          <a:p>
            <a:pPr>
              <a:lnSpc>
                <a:spcPct val="80000"/>
              </a:lnSpc>
              <a:buSzTx/>
              <a:buFont typeface="Wingdings" pitchFamily="2" charset="2"/>
              <a:buBlip>
                <a:blip r:embed="rId2"/>
              </a:buBlip>
            </a:pPr>
            <a:r>
              <a:rPr lang="bg-BG" sz="2200" dirty="0" smtClean="0"/>
              <a:t>Услуги</a:t>
            </a:r>
            <a:r>
              <a:rPr lang="en-US" sz="2200" dirty="0" smtClean="0"/>
              <a:t>.</a:t>
            </a:r>
            <a:endParaRPr lang="bg-BG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 descr="allian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86000"/>
            <a:ext cx="23034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armeec_n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7513" y="1989138"/>
            <a:ext cx="1549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ul%20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013325"/>
            <a:ext cx="1296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bulstr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429000"/>
            <a:ext cx="17621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general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2040" y="4916488"/>
            <a:ext cx="9398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IMG_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840" y="4725144"/>
            <a:ext cx="1295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6" descr="LevIn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779838"/>
            <a:ext cx="154781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7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4214813"/>
            <a:ext cx="32480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8" descr="ozk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24750" y="4976813"/>
            <a:ext cx="10795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95288" y="285750"/>
            <a:ext cx="360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Нашите партньори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4067175" y="6165850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endParaRPr lang="bg-BG" sz="1800" i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4353" name="Picture 29" descr="14659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4154488"/>
            <a:ext cx="19939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30" descr="C:\Users\IVAN MARINOV\Pictures\DZI_logo_NE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475" y="1989138"/>
            <a:ext cx="17097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229600" cy="1223963"/>
          </a:xfrm>
        </p:spPr>
        <p:txBody>
          <a:bodyPr/>
          <a:lstStyle/>
          <a:p>
            <a:pPr algn="just" eaLnBrk="1" hangingPunct="1"/>
            <a:r>
              <a:rPr lang="bg-BG" sz="2400" b="1" dirty="0" smtClean="0">
                <a:solidFill>
                  <a:schemeClr val="tx1"/>
                </a:solidFill>
              </a:rPr>
              <a:t>Всички лицензирани застрахователни компании, и пенсионни дружества, работещи на българския пазар:</a:t>
            </a:r>
            <a:endParaRPr lang="bg-BG" sz="2000" dirty="0" smtClean="0"/>
          </a:p>
        </p:txBody>
      </p:sp>
      <p:pic>
        <p:nvPicPr>
          <p:cNvPr id="19" name="Picture 18" descr="unica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19872" y="4969863"/>
            <a:ext cx="1800200" cy="1123433"/>
          </a:xfrm>
          <a:prstGeom prst="rect">
            <a:avLst/>
          </a:prstGeom>
        </p:spPr>
      </p:pic>
      <p:sp>
        <p:nvSpPr>
          <p:cNvPr id="2050" name="AutoShape 2" descr="&amp;Rcy;&amp;iecy;&amp;zcy;&amp;ucy;&amp;lcy;&amp;tcy;&amp;acy;&amp;tcy; &amp;scy; &amp;icy;&amp;zcy;&amp;ocy;&amp;bcy;&amp;rcy;&amp;acy;&amp;zhcy;&amp;iecy;&amp;ncy;&amp;icy;&amp;iecy; &amp;zcy;&amp;acy; &amp;gcy;&amp;rcy;&amp;ucy;&amp;pcy;&amp;acy;&amp;mcy;&amp;acy;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&amp;Rcy;&amp;iecy;&amp;zcy;&amp;ucy;&amp;lcy;&amp;tcy;&amp;acy;&amp;tcy; &amp;scy; &amp;icy;&amp;zcy;&amp;ocy;&amp;bcy;&amp;rcy;&amp;acy;&amp;zhcy;&amp;iecy;&amp;ncy;&amp;icy;&amp;iecy; &amp;zcy;&amp;acy; &amp;gcy;&amp;rcy;&amp;ucy;&amp;pcy;&amp;acy;&amp;mcy;&amp;acy;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&amp;Rcy;&amp;iecy;&amp;zcy;&amp;ucy;&amp;lcy;&amp;tcy;&amp;acy;&amp;tcy; &amp;scy; &amp;icy;&amp;zcy;&amp;ocy;&amp;bcy;&amp;rcy;&amp;acy;&amp;zhcy;&amp;iecy;&amp;ncy;&amp;icy;&amp;iecy; &amp;zcy;&amp;acy; &amp;gcy;&amp;rcy;&amp;ucy;&amp;pcy;&amp;acy;&amp;mcy;&amp;acy; &amp;l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s://probook.bg/img/companylogo/c8920ec1962e56f6ef3aa30bf11d8454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3068960"/>
            <a:ext cx="2095500" cy="952500"/>
          </a:xfrm>
          <a:prstGeom prst="rect">
            <a:avLst/>
          </a:prstGeom>
          <a:noFill/>
        </p:spPr>
      </p:pic>
      <p:sp>
        <p:nvSpPr>
          <p:cNvPr id="2058" name="AutoShape 10" descr="data:image/jpeg;base64,/9j/4AAQSkZJRgABAQAAAQABAAD/2wCEAAkGBhQSERQSEhMWFRUUGBgaFhUVFRYXFhgYGB0YFRYcFRgZHCceGRojGRUZIC8gJCcpLC0tFR4xNTAqNSYrLCkBCQoKDgwOGg8PGjUlHyQsLC8uLC0sLCwsMiwsLCwsKikpKSwsLy0sLSw1LSotLC8sLCwpLCwsLDQsLCwsLCwsLP/AABEIALoBDwMBIgACEQEDEQH/xAAcAAEAAgMBAQEAAAAAAAAAAAAABQYBBAcCAwj/xABFEAACAQMCAwUEBggEBQQDAAABAgMABBESIQUGMRMiQVFhBzJxgRRCYpGh0RUjUlRykpOxJDM0gkOzweHwoqOy0lNjc//EABsBAQACAwEBAAAAAAAAAAAAAAABAgMEBQYH/8QANhEAAgECAwQJAwMDBQAAAAAAAAECAxEEITEFEkFRE2FxgZGhsdHwIsHhFSMyFEKSBiQlgvH/2gAMAwEAAhEDEQA/AO40pSgFKUoBSlKAUpSgFKxmtPifFYrdDJK4RR4n+wA3J9BR5EpOTstTdpVF4p7UoFwturSuSACVKIMkDJzuevQfhV5BqkZxlozPWwtWgk6kbX0v1dRmlYzTNXNczSsah50VgdxvUbyvYGaUpUgUpSgFKUoBSlKAUpSgFKUoBSlKAUpSgFKUoBSlKAUpSgFKVjNAZryzVrcT4nHBG0srBUXqT/YDxPpXLOa/aK1zH2UKvChJ1MSup1xgDb3R4nfwFYqlWMNTfwWz62LlaCy4vgvfuJnmj2nFHaG1QErsZX3XP2FHvD1J8fGq5w/gF7xPMzSalBwGkbC+OQirsMdOg6155M5Ma8bU2VgUjJGQX8dMZ8umT6nxrryCOFAqgKAMBVAH3CtNyvF1K0rR8DuYjEUNm2o4WKdTjLX5fkskV3lb2fRWwDyhZZhvrI7qnJI7NT0OMDPXbwqzz3IUbnfy8aj5OJMemw++vgkTMcgE58f+9cattyFujwcXJ9nmlq/I4dV1a8nUryz+eBsScTbwAH4183MjDfVj4bVuW/DwN23P4UvuKxQjMrqvoTv8h1NTR2XjcXH/AHVRq/8Aavulka861Omrq3azWj4cx6nFScKBQAPCqnd+0SIHEcbv6nCj5dT94FaFx7RZCuEiVWz1JLLj4bZPzr0eA2B/S5045vJtvP8AByqu2MPxlfsTL9mmquS33M9xKMPKcZzhcJ8srg4+NYsbe6kwY+2IY4DBn0/Ns9PWuz+nSSvKSRz/ANajKVoQb+cszreaaq5lc2N/CASZiCPquXx6HGTXqyvuIRAFVlZdzh0L+Pke91+FU/orq8ZpmX9VtK0qUl3HS81moDlu+upctcIqLjujSVYnxJBJwKnxWlODg91nUpVVVippa88hSlKoZRSlKAUpSgFKUoBSlKAUpSgFKUoBSlKAwTWlxji0dtE00pwqj5k+AHmSdq3GrjXtB5n+kzlEOYYSQN9ncbM3qBjAPxPjWKrU6ONzo7OwLxlZQ/tWr6vdkdzHzHLfShnBCg4iiG+nOw/ic+fyFXHlD2b6Sk90dx3lhx7rZ27Q572Bg4G2fPFfTkfkVUZbmUhxpR4RgqQSMnWp8VPT51ebyfSuR1rSe7ShKvW4ZnWx+01FLC4PKOja9F93qfK6ugg0r1/AVHgFj4kmsxRFj5+dTEUAXOB1rzdOlX2zU6Sb3aaentzfM4jaoq3E1oeGAbtufwr1f8RjgTXIwVR08z6ADcn4VpcS5sghLIzZdRui7nfw8s+lc745xY3MzSHIHRV64Uf9fE17nZ2yKdPKEd2PF8X38TgY/akaUfpe9Lly7SX4zzxLKSsOY08/+If+ij4b+tQVnw6WZwERmLHdsHG53LMfXP3VcOV+UdDLNLudPdTBBBYFWDD4GrDcXkFogDMkSjoCf/ivU/KunLF08P8ATSXec2OAq4n93FTt1dXVwRVbP2dsR+slCnyQZ/E48Kl7TkK3QENqkJ8WOMfw6cY/vUff+1CFciKN5COhJCKfmcn8KgLv2mXLDuLGnqAWP4+n9q59TaFSWsvAy/8AHUdFd979cjoNny/BD7kSjPn3j8tWakSa4ZccZnkcO80jMpyCWOx+yOi/IV6/SFxKGXtJnBA1KGdgcbDUAfTqa1JYjed3mIbVpx+mFPwsdbn5rtEJDXEeRsQDk5HoK1Dz/ZD/AI//ALcv/wBK5tYcr3MrhBC65x3nVlUA5OScdNqlbD2dXLviQCNA2CxwSRvuoB9B1x1qqnN6ItHHYup/Cn6+6L1BzrZt0uEH8QZP/kBUra8SjlGY5FcfZYH+1cluuSLpWkCwsyoxCnK5dc4BAB8t8eFRr8JnjyxhlTT1bQwx86dJJaofqOIg/wByn4X/ACd0zTNcX4dzjdQ7LMzD9mTvj8e9+NXTl/2kJKwjnTs2JwGByhJ6Zzuv4j1q6qRZt0Np0ars8n1+5daV5D1kGsh0zNKUoBSlKAUpSgFKUoBSlKAUpXmRsDJ6UBBc081RWiEOcyMpKR+LdB5HAyetci5c4Y1xdRxquctqfK5UKO82r0ONI9SK+/OHHhd3TTL7gARM+KqWOfmWJ+GKvHs24KsVv9LbOqUbZ6aAcrgEeP4/25tSopzvJ/THPuPYwprZeCc3/Odl38PDUuGFhjCoAqqAqKOgAGAB6AVGvIW6kmszTFzk/IVu2NrjvHr4CvMVqtXa+I6OldU16c2vRHm7KnHelqfS1twg1E7+JPhVX5i55AzHbYJ6GXwB+z5/Hp8ajubOazKxhhOIxszDq59Ps/3qE4NwtriURL65IGQu2xPpnFfSdn7MpYWit5WS4fdnkMftSdWp0NDV5X9vc8WVk88gRcszHcnJ69SfTfrVz4bwWCwj7e6ZdecAncDOcBB1JIz4V9eI3FvwuHUiZkfZfEscZ3Y7hR1rm3FONS3Da5nLb7L9VfRR0H96xYzaDl9MMl8+WNZQp4HOf1VPJfktvH/aSWGi1Ur5yMBn/Yu/3n7qpbu8r5JaR2+LMfH4mprgXJc9w+6mNASGZtt8ZAUeOcjfpufKukcK5Vt4BGVjBeMEByBq36k48duv5muWoynqZY4fE4171R2XzRHNOBcnz3DjMbpHnvOy6dvHSG6n/wA9Ktdh7Logq9tI5YA6wmAp64xkZGAR8ceFXnTQLWVU4o6dHZlCmvqW92+xEcP5StoVwsSnYAlxqJw2sZz9rf5DyFSUFoiABFCgAAAADYbCvtSr2R0I04wyirHnTWcVmlSXMYrBSvVKAheMco29wO+gVvB0AVvHqcbjfoapXFPZlKmpopBIoGcEFX+G2Qx+6un1jTVHBM0q+Bo1s5LPmjiNhx+5t3ysjgjYo+SPgyt0/A1euDe0qJ9Kzgxscgt1jHTBJ6jPw2x1qd4xypb3Pekj7+Ma1JVvmQd/nmuf8b9n08OWi/WpudtnA9V8dvEH5VitOGhy3SxeDzg96Pj5ex1WKUMAQQQdwRuCPQ17rknKHOTWrdnIS0J8OpjPmvp5j7vXq8E4cBlIKkZBG4IPlWaMt5HWwuLhiI3WvFH0pSlWNsUpSgFKUoBSlKAwao/tR46YoFgU96ckN6Rgd7HxJUffV3c7Vw3nHjRurt320pmNMHIKqTvnzJJ+4eVa+Inuw7Ts7FwvT4lSayjn38PfuPhyzw4z3UMYUkFu8QPdABOScYxkePXpXYrxxsi4CqOg6VVPZpYBLaS431OSo7xwQDt3cYG+d98569ALGBXk9s4l06aw8dZZvs4LvNzalfpsS1whl38WbFna6jk9B+NQHOnM5Um3hbGP8wgbjPRQfgd8VP8AFuJraW+o9TsoHixrljuSSxOTuSfE+JJr2X+nNkxw9JSks8r9v4PA7bx7j+1B5vyX5NzgnCzcTLEM46tjbCjqfxFXbiN/Fw22CJpaUL3VYhWfBAJOOuNX968cOjSws+2mAVyBnAOST7i+O+4z8/KuZcR4i88jSyHLMfkB4AeQFbePxm/Ldjp8zOdC2ApJ2/cl5I83t48rtJI2pmO5P9h6elW/lXkEyFZbj/KIBCbhmJ/aB3AH4/Drt8h8nqRHdyHOclExsNyAxJ6nbIx510HFc+FO+bNrA7P3/wB2tnfO33Z4SMKAAMAAAAdAB0Ar2K5n7YL55Hs7CJmV5n1EoSCoyI1O2/Viw/8A5mulxrgAeVbcqbjGMnxO+nwPVK8TShVLMQqjcknAA8yfCo3hfF/pJ1w/5G+JCCO18Mxg/U+34+GRvVLPUklaUpUAUpVD9oHOU1vNDbWvv6onnbAISJ5UhUb7Au7Y2ycZ28RenTdSW6iG7F8rwsoJIBBI6gHp8fKoXnLmA2do8qrrkJVIk/alkIRB8MnPwBqrcn8ENhxLsmleWS7tu2nZjsZUfvEemZCBnfHjVo096Llfs67ahvMvUvFoVkETSoshGQhYBiPMA71q8f5mhsxGZ2I7WRY0CqWJZunToPWqL7T+W+znTiQhFxGoC3MR/YXJDjxBGTv4HSemSKtxV1lurWLh7z3kUYW4S3lkzoZCSY1du+u0e4bOMjGc4rYp4aM0pXy4+1/cq5WO8Cmmq/ylzpBfoTESsif5kLjEiH1HiMgjI8QR1FWGtSUXB2ksy+pWuZOSobhWZV0S7kMuBqYj63gckDeqXyjza1m5hmz2WSCMEtG2dyB5ZzkfMevWDVL5z5IE2q4h2lxugAxJj5jDVhnF6xOVi8NOMlXoL6lr1ouFtcK6h0IZWAII6EHyr61z72a8exqtJDggkxg7H7afEHJx6nyroAq0ZbyubuGrqvTU139pmlKVY2BSlKAUpQ0BG8x3whtZpSSNKMcqMkHGBgeeT5j5VwBU7uNuniQB08zjFda9qnEDHaJGAP10gU5GdgGbb1yBvXPOV7IS3kEbNpBcHcZzp72n548a5+Ie9NR+Zns9hR6HCzrvjd90fjOrWNuYraGI+8EBfYL3jucgYAOSa2rKHUw9N6+czamJrzf3JhtJpQO9pOk+pwoPyJ/CvKYWn+o7TTf8b+SyXjkzzFer0dKU5dbfqU7m7jXbzFR7kRIU+JPRj8CR+FbvJHAi79u4Ohfc8mbOPmBg/P4VX7Gz7VgmcM3u5xhj5Ek7E77710PtE4dZZOWCZONssznOPIbnHwFfVsVUjQpdHH4uJ4bAweIrvE1v4rP2XcUz2j8ZMk4hVgUiG+DnMhznPwGB8zWeUeVo7oLIwGlMrIuWGroUZfI7EEetVRsyOdIOXYkAbnLHOB5nf512blfhSQ28elSCyKWLjDnbOHHgRqO3hXnIrfldmxhI/wBXiJVJrL5YrvOPN81pNBaW0MadsAEuJyVgU7gLt4gDxIzqUDOdvpb8n3kveueLTNk5C2qxwIPTIBZh67Grde2McyGOVFkQ9VdQyn4g1U+Jez7h0Ecs4ieIKrORDcXES7DOypIFHTwFdGFSO6opWfYnfx07j0dij2HLUdxxe4jaabsLRcNM87doWGwAlJygDs567aD51v3xtwez4ZdcRupjsPo1y7xKfOSV8xqv39R519fZhyDBcWguryLtXlcsiuz6NI7uWTOmQltbZYHZhXUbSzSJQsaKijoqgKPuFbFauoz3U27ZdX58isY5HJuLcD4pFHHPekX8MfektdWFHq+lB2oA331fA10TlLmqC+hEkG2MBozjUh8iBtjyI2NTbCuK6xwvj+mPaKVkUoOmifAUY8ll6eW9Y4/7hNNWazVtOyxP8TtdKwKzWkXMGuTwTC6nDg5N9fjT0z9GsNxjzQzRj+aui8z8Q7CzuJQcGOJ2B8iFOPxxVH9mPDBJN9IBzDaQJa2/kWwslxIB5liBn41tUfphKfz5ezKvWxJ80SGfi/DrQe7EJLqUeigpF8e/mvXC5+347dkHItbeKP0DSEufvAH8tfOK4ReL391IQFtbWJNR2AHflcf2rY9l3DyLV7t89pfSvcNnwVyTGPhpOcfaq0rRp/8AVLveb8iOJcWUEYPQ9a4vyzyxLdXV5ccPmFkIZWjixGHUr9ZQCcBTpVuhG/Sus8wcR7C1nmzjs43YE+BAOPxqv+yfhH0fhcAOdUuZDnr3/cz6hAoPqDVaU3TpykuNl75EtXZR+buH3fD7iHiREXaFtMnYaxHI2MkuCO6HUEEbjKg9a67wniSXEEU8fuSorrnrhhnBHgR0I9KrHtdiB4VMT1V4SPj2sa/2Yj518/Y/OW4agO+iSVR8NRI/vVqn7lBVHqnbuIWUrF3rBFZpWmXKhx/kYyTC4t5eylyCdu6WH1gRup89iD99WexDiNe10l8d4pnST4kZrYpUJJaGGFGFOTlHK+vLwFKUqTMKUpQChpQ0BzL2vv3rZc74kOMfwDOa0vZtGjzsxjGqJSQ42UZzguDtnOcFcHffIra9rpPa241d3Q/dzsDkb4+Bxn0r37PeHqgkk1e+gKgjDYOBnGrdc+OPEVycTPclOfJN+CPXRcY7Jim83e3+TLWvhUdz/dBYY4sElzqBBwo046jxzqqXtlBIz51XPaHITLCgHRSRjOck4O3+0Vqf6Ow/7jqPT2ueJ25U3cNJLs8WRfJ9n2lyuVLKvXBG3lnPht4b1Me1DiYWKO3B3chz0xpXYA+Xewf9tbnJVvjdkOvT7zIFI3wVBC7j4nJ8qq3Nk4ueJdnpLBdMQ0NhjjLMQcEZBY7YPu16naNXfn5HChDocFurWb9fwbHI/ABI6SOpUrllKuP1isCpDoc7bkbY9QNienINqheW+BLbg6NYXcBWYldmY6gD0Jz+AqcFakI2R2cHQ6Gko2z4iqP7W7xxYrbRf5t5KkKDzydTZ+yQuD6NV4qlXKm643GnWKwh1t5dvNsg+IjBOftVs0cp7z4Z+Bty0LXwywWCGOFPdjVVHwAxW1XiWYKCWIAG5JOAB6mqXxL2pwa+yso5L2XwWEHRvnGqTGNO3UA1SMJ1H9KuMkXY1xPnmIz8wRIm5D2q7fYbtm+5WP3VNcy81cVhtzPP9HslY6UiB7WdmPgD7uQBnO+w3AqAsOXJmjFzcBpL2/fRbq+VKgj9ZPKFxgBBkDbwHjW9h6fRXm2uS45/jiUk75Hb1kGSMjI6jO4+Nes1yz2iW44XwlYbaR0d2w0itpklIQlmZhvk6R08AB0q8z8XS0sVmlPdjiTYe8zaQFVR4sxwAPM1pulaKlHO7aRe+ZV/bFzIIrQ2qbyTDLeSRKe8zfE4UfE+VW7ljhcdvaQRRDCqgPqS3eYnzJYkk+tUjifLMj8Lv7q5X/F3URdlznskXeOFT5KBv5tk1ceG8ajHD47pjiMQLITn6oUHqay1ElTUY88+2yIWtzmvEc3XEr7hyZ/xVzD2rA+7bwxq8m482AX/AHV2GCEIoVRhVAAA6AAYAHyrlHsnu2fiN4066ZpkWUKfeAZixA9Arx/LTXW6nFNqShyS8bLPyIjzKd7U5ibJbdffu5orddiffbLZx4aFberZbwhFVB0UAD4AYFVzi6dtxOzj+rAktw2/Ru7DHkfCR8fA1ZzWCT+iK7X88Cy1Oce2zjKpaJb5GqZwx36JEQ5J9NWkfOrD7N+Em34dbowKs69oykYKmQ68EeBGcYqj2FkeM8XkuG/0tq2jfcOIydCjw7zEufskDx2t/GubneY2PDgsk4/zpTvDaruMyY959jhB5b4ranFqnGiu19RVa3JTjHNsME0VtvJPMQEijGWAP1nJOEUDJyT4HANRb+0eJb2WzMMzNF1aNe02AUk6V72BrHQHqKq/se4XrnvL2VzI6uYlkf3mJ70jk+q6APIAjpW9yI4A4jxdsESyS9m3gYoSQGU+TEf+n0qJUYQck87JeLF2TkvtHhM/0WGGeac/8MRlCNsksZCNIAI3PmPOvte86dlxC2sWi71wpLMH2QhXbHTve4d9qifZJws/RXvZe9NeOzsx66MnSAfInLf7gPAVVYuL/SuZopF3SOR41I8VjimUn5uW38sVKowcpRS/in4hto6bzVzXFYQdtNk5OlEX3nbBOF+QJz6VqvzvGl7HZSxyRtMgeKRgOzckZKA5zqHQ+uPMZqPG4zxHj6WpyYbJQ7rvhjhJDnfG5eNd/wBlh419fbBfBnsrWLe4MySLj3kGdCN6Avv/ALD5GqwoRvGL1abfVyDlxOmis1gVmtMuKGlYNAcz9ry4e2fAxiQZPTPcOD6VPcvcFWG3VhGqMUXVhQN2wzkHJJzt4/VHy+HtK4OZo4WCM2hyG07lVcbsRkahlQMDferMLULAqKCQqqAD12G2fWuZjKUpU6ttXF28DtVMUv6KjTT4yv4/kxw+Lu5Pn/2ql86prvkTPVUHUjBJI6+FX20jwoqs8U4asnEIiykbA6hqwxXUQMjoQQDk9cYrf2JBYelG+u752PLbVg60N1cZL1LFCnZoWIxgZO+ThR+QrnXIsAubyaYgjALqwbdGcnAx0bKluv7NdG4iSIZSvvaG0465wcY2Pj6VCcicOVLftAml5CdY7PsyCDgrpO+A2cfHyqZZyRFalv1qa4K7LJGuBivVKVc6Bq8U4ikEMk0h0pGpZj6Deqjy1fraWEnEL39W905nkGckau7DGAcEsIwoxjrmtHmG5bifEF4dGT9HtWWS8YH3j7yR5x57Y2+t4rUdzDdTXHEsS2FzPbWxxBEiBI3k8ZHZ8AjfAHkPjnchSy3XxzfZwXfr4FWz62vCLvjbCe7L21lnuWwyGlA6MTt1OO8Qfd7oGdVWW/4rZcIhEUUY7Rs9nbwrqmlb4DLMSerGvgU4rdEL+p4fD4kETXJG2AoK9mm2QTuR4VMcA5OgtC0igvM/+ZPKxeVz03Y+6PsrgVE5p5S04RX3f/r7AkV3g/Js13OL7imCwwYbQHMcI6jV4M2wJ9R490L7e+T9OTPM6pHZ2Q0lyAqmVg0j5PTuqq/Cr1iq9xPkO1uLpbuZC7qFGksezOkkqWToxGfHbYeVUVVSb39LWVuAtyOc+06OS8tTfMGSIERWsTDBKvnVM4O6lyFAU7hVHQkirdwGM8TkiuXUiztwv0ZG27aUAZmZce6uMJnxyfKrZxbgsVzEYZ4xJGSpKnOMqQy9PUCtuGEKoVQAoAAA2AA2AA8BVnXvTUUs1e3UnbzG7mfK8tRJG8be66sp+DDB/vXK+Ve2u4YeDyIwSzdheORhXjic9hEP4+6T9lD4NXW68R26qWKqAWOWIABJxjJ8zgD7qxU6m4mvDqefuS1c5RzJefQeYYZz3Y5Y0EhxtofVEfhhkRvTSPCutA1zf22cC7S2jugMmBirbZ/VykKflqCb+Wa1eVfaYE4ZIJMtcWqqiKTvNq7kGD4nOFY9dsnqM7M6bq0ozjqsn9iqdnYuXAYtd3eXJA3dIEP2IBlvh+tkk+4VYM1E8r8NaC0ijfBk06pCM4MshMkpGfAuzVWuKcwT8Qmaz4a+iOMgXN71Vf2o4P2nI2J8M9fGtbdc5O2i49WhbQq/Ks9xJE3CbNewaOWb6Xd5GQvaMo7Me8WZV052wBt4GumcC5chsrfsYFwMEsx3eR8YLOfrMa5XzbwccDu7S5tdZXS2vUxYuykdoGz+2rDCjYFM12a3mDorqcq6hgfQjI/A1sYl5KUf4vPv6/sVj1nF+UuNvHw5rCDe8uZ2iAGMxgqBJK/2VAPz2rofMnCVt+DXFvCO7Hauigeikfeevzre4PyXa208txFHiSYnUxJOnUdTBAfdBbc467eQqYuLcOrIwyrAgj0IwapVrqU1KK437/mhKVlZlCi4owsbTh9kf8TNbp3gMrbxFe9LJjoeoUHqfgarXCrKCx40ygkRWNqzSO27F1RWZmP7TLL+FdM5X5SgsIjHCCSxy7uSzsQMDJPQADYDAG/ma5Zb8Ja/47dxg/qjK30jpvFEVj0Hb6zRAfAHyrPRkpb6vlZ+b+WKvgSPI3M8UP6Rv7o6JppUAhOBKwK9pEqL1JIkxkDfT6V55Aspb7is97dL3rckaeoWXdFQH/8AWob5sD51fpORrQ3gvmi/XKBg5OjKgKraOmoKAM+g8q5RwXndobOVLUE3d9cyuMLkor4IIXxc5OPAbk7DBtFqqpOms2ks+H4yGmp3cGs1E8q2UkVnbxzEmVI1DktqOrxyx6n1qWrmtWdjIKUpUA8mPPyoVr1SgMaa89kM58a90oDw6ZBHnWLe3VFCqAFHQAYAr6UoBWCKzSgNLhfBordSsKBQzFm82ZjlmY9SST41uYrNKPPNgxis0pQClKUApSlAKUpQHxu7RZUaOQBkcFWU9CCMEGvz9c8tyW9/J9Gia6SynjOQhYZyJFR/NgBgkfE46V+hWG23Wom2sY7G1kKgnSJJZGx3pHOZHY+ZJz+ArZoV3SvbO/ArJXKrzHx2W/lThtoWiLIr3khHehjYA9n5CQ5/83xc+D8HitIEggUJHGMAf3LHxJ6k1yDk72iLbwuEt3ub64kaSXSdjk93cBm0gHAwD/1qwLy9xTim97KbO3//AAw7SN/EMnb+In1XIFZqtFx+lvdivN87enUQnfQ+XPTrxe6gsLU61iZmuJk92MEFMBuhbGr548jjp9vCEVUUYCgADyAGBWjwLl+CziEVvGEUdcdWOMZc9WO3U1I1q1KiklGOi+XLJGaUrFYiSK5l4+tpAZMa3YhIox1kkY4RR89yfAAmqp7H7Nuxu7iQDtLi6kLMB+ye8PgJGkI/iNRfNPHg97dXTNmHhUJEa76Wu5gUXPgSM6R5HywaufIHCTbcOt43GH0B5Aeut+++fXJ3+Fbko9HR63b3t6eJXVnrnLmT6JDhF7SeXKQRDqzaSxJ8lVQST6eZFVX2M8rwJaR3mNU0mtQzYOhEYx4jx01aMk9TnyArSvOM624nxRz3IEa1swdhk92Rh9pnIGfSrvyFws2/DrWIjBWJSw+03eb8SaSXR0XFatq/hp3XXeRqywClKVplxWDWaGgITVNJPMqzdmsZQACNW95QxyT8a+36On/ej/SjrHDP9TdfxR/8talsVZtrTq9CCL/R0/70f6UdP0dP+9H+lHUpimKjefxIkgr/AFwIZJr4RovV3SNVGdhkn1r4yXoWEXDcRQQtjEpWHsznphungfuqflhVhhgCPIjIrnnNXEIrZrqyhUyC4gkleGID9Q31pGBIVY3yCQDnVuAdRxlprfdvbQh5Flgu9cTTpxFGiXOqULCYwAMnLZwAB619OHM08YlhvhIjZw6JGynBwcEeRGKqnLXFI7k2nD5UaNYoI5uzkVNNyQDoKYJzGrKX8CSg2wpq18W459FltouxylzKIlZWUaXYM2646YUnIqZwcXurXu0ITNk8Pn/ej/SjqAm5pRGCtfOFLaBN9G/w+vJXT2+ns85BHXwrY4zzExF/bdmUeG1eUSBwQQ4kVCMDIPcJ9MVVb2V5ODW/bWuLBUhMwST/ABBijIYMIwukISAT39WnOwPS1Om3/LmuXENnQf0fP+9H+lHWf0dP+9H+lHWieaGlmeGzjEzRKjO7v2cQ1jUqAhWJcrhsYAAYb1Fp7S1YRaLaZnkuGtnTMQ7OZM6kYltzpBYHpjqR0rGoVHovQm6LF+jp/wB6P9KOn6On/ej/AEo6h4edJHlngWylM1uFZ07SLRpcakIfO5ODsB9U71I23MolsVvYULK0faBGZVbT1YE7jIwfuqHGa1+wyPv+jp/3o/0o6+N3FJEhklvRGijLO6RKoHqTsK0G51/w1pciBil2YwBrUMhlI06gRuMHO3lU3xbhUc6BJV1KrpIFzjLRsHTPmNQG3jS0ov6vsCHsuJLNJ2cfEVZ8atAjj1FfNQdyPUVI/o+f96P9KOqVxziPbcR4a9xBLZLHI2mSbsyZXYaViUxM4XO/vEZ6DOasCc2SyiWW2t1eCBnV3eXQ8hj9/sFCkMAQRliucVknCSSa+3PnoRclv0dP+9H+lHWDw2c9bo/0o6rsPtDd2sVjtS305JHTMijAjVmwdsA40Ek7d44yRit2z53Ja5imtpUntlVzEmJe1VyQnYkdckY3wBnrjOKunUWq9OdvUm6Ny15faEYimWMfYt4VH4CoheaU1ov02TTIwWOY2pFu7HoEmK9mxJ2GDWrzRzU7QcQtZIjDKlm0ykOHBjbKbkAYYHII/E1p8bvn+hWk11a6LGJoJHCSap104CF4wukIGIJ0uTjw61kjTbzlx7OV+8i5dv0fP+9H+lHT9HT/AL0f6UdRHEOegrTLBC04t8ayuvvMV16IdKMHfSR1KjvDerJYXQliSQKyiRVYK4KuuoA4dT7rDOCPOsDU46+iJyNL9Hz/AL0f6Uda/Dr+RWu1lftBBpKnSFODGJDnG3U1OEVCcNhDXN8rDIYxAjzBiUGoTve/zMk5V7OeFS37nWP8N9INzcMc/rpCAY4x4YD6nPX3vCusc28RNvY3Uy+9HDIU/i0kJ/6sVv8ADeGRW8axQoI40GFVeg/M+tfS7s0lRo5FDo4IZWGVIPUEeIrNVrdJU3rZciqVkcc5A4M1/BbW7RstnaSPJK7H/UzFmKoPNVVsNnxGK7QK+VraJEixxqqIowqqAFAHgAOgr7VWtVdWV+BKVhSlKwkihpQ0BE8M/wBTdfxR/wDLWpaoWSxuFmlkhaHTJpOJA+QVUL9U4xtXrF75233S/nVnZ8eXoQTFKh8XvnbfdL+dMXvnbfdL+dRZcyTY43JcCI/REiaU7DtnZEGx3OlWLYOO7tnfcVWByXNFZXCRMk13d57eaViiksCMrpViFUYAX8an8XvnbfdL+dMXvnbfyy/nV4z3ck0QV2TkmeaygjkaOG6syPo08TNIO6AMvqRSA24K79AcmvvxLg1/cQ27uLZLq1nSVQryNDLpUo2olA0edbbANjbc1N4vfO2+6X86xi987b+WX86v0r5r59iLEPa8tXL3dxNcmAx3NssLLGX1KBrJA1Dve+Rq2z5CvgeXb1rH9HMYOzK9ibnU+sw9M9jox2mnu+/jPe+zVgxe+dt/LL+dMXvnbfyy/nUdK+a4eRNiIt+WZrO5kls+zeKZUEkUrMhV410K6OFbIKgAqR6g+Bik5CuYzG6GF3+mNezMzuoaVg6mOMBDhAH2Y77dN6tmL3ztv5Zfzpi987b+WX86lVZLivmgsRNnwW7jvbu60wEXEcaqvauCpi1Bcns/raznywOtbHK3LssHD1spyncjMYeMscqQe8QVGDv036da3sXvnbfdL+dMXvnbfdL+dVc7q11w8tBYqacocQ+i2tqzWum1kjKkGXVIsRypJxhDgYK4br18Kt/G7e4aJTbsizIytpct2bge+jEDIBBIzg42OK8YvfO2/ll/OmL3ztv5ZfzpKe87toWIbjvLdxxB7ZbgRwwwSLMwSQyPI6hgEGUUKmGPe3Jz0HWtCy4ZfWUd1bLFFJbsZpIpjLpKLJl3WRMEkgk4xsc9RVo03vnbfdL+dQlxylcu8paZdExBki7SfszjA231KCBuFIB8RV4zy3W1b8kNFO4c0oPLpgCNJ9HucLKzIjDs01AsqsV7uSDg7gVdLjli6b6XcrKkd5cRLHFpyY4VTJA1FcsSxOW07ZGBtv5ueTpnnhuCYRJbgiHS06rGpGlgqBtOCuxyNxU1i987b+WX86vVrKTTjbr/AMm7BIqsXI1w07PKIBHcWv0edRJLIy7klkZxmQn7WMY8a27rl++ntBYTtAIyBHJcozGR41x7sRTSjsBgnUQOuD0E/i987b+WX86YvfO2/ll/OsfTSve6yJsQNvy1eWdzMbE27W9wwdo5zIrRPpVCU0A6hhQdJI6dR1q42qsEUOwZwAGYDSC2NyBk4BPhmozF75238sv50xe+dt90v51SUt7VoJWJc1DcI/1V7/FD/wApa9YvfO2+6X869cG4fKkk8kzIWmZDiMMAAqhPrb+GaqrK+ZJLUpSqg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143000"/>
            <a:ext cx="34671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data:image/jpeg;base64,/9j/4AAQSkZJRgABAQAAAQABAAD/2wCEAAkGBhQSERQSEhMWFRUUGBgaFhUVFRYXFhgYGB0YFRYcFRgZHCceGRojGRUZIC8gJCcpLC0tFR4xNTAqNSYrLCkBCQoKDgwOGg8PGjUlHyQsLC8uLC0sLCwsMiwsLCwsKikpKSwsLy0sLSw1LSotLC8sLCwpLCwsLDQsLCwsLCwsLP/AABEIALoBDwMBIgACEQEDEQH/xAAcAAEAAgMBAQEAAAAAAAAAAAAABQYBBAcCAwj/xABFEAACAQMCAwUEBggEBQQDAAABAgMABBESIQUGMRMiQVFhBzJxgRRCYpGh0RUjUlRykpOxJDM0gkOzweHwoqOy0lNjc//EABsBAQACAwEBAAAAAAAAAAAAAAABAgMEBQYH/8QANhEAAgECAwQJAwMDBQAAAAAAAAECAxEEITEFEkFRE2FxgZGhsdHwIsHhFSMyFEKSBiQlgvH/2gAMAwEAAhEDEQA/AO40pSgFKUoBSlKAUpSgFKxmtPifFYrdDJK4RR4n+wA3J9BR5EpOTstTdpVF4p7UoFwturSuSACVKIMkDJzuevQfhV5BqkZxlozPWwtWgk6kbX0v1dRmlYzTNXNczSsah50VgdxvUbyvYGaUpUgUpSgFKUoBSlKAUpSgFKUoBSlKAUpSgFKUoBSlKAUpSgFKVjNAZryzVrcT4nHBG0srBUXqT/YDxPpXLOa/aK1zH2UKvChJ1MSup1xgDb3R4nfwFYqlWMNTfwWz62LlaCy4vgvfuJnmj2nFHaG1QErsZX3XP2FHvD1J8fGq5w/gF7xPMzSalBwGkbC+OQirsMdOg6155M5Ma8bU2VgUjJGQX8dMZ8umT6nxrryCOFAqgKAMBVAH3CtNyvF1K0rR8DuYjEUNm2o4WKdTjLX5fkskV3lb2fRWwDyhZZhvrI7qnJI7NT0OMDPXbwqzz3IUbnfy8aj5OJMemw++vgkTMcgE58f+9cattyFujwcXJ9nmlq/I4dV1a8nUryz+eBsScTbwAH4183MjDfVj4bVuW/DwN23P4UvuKxQjMrqvoTv8h1NTR2XjcXH/AHVRq/8Aavulka861Omrq3azWj4cx6nFScKBQAPCqnd+0SIHEcbv6nCj5dT94FaFx7RZCuEiVWz1JLLj4bZPzr0eA2B/S5045vJtvP8AByqu2MPxlfsTL9mmquS33M9xKMPKcZzhcJ8srg4+NYsbe6kwY+2IY4DBn0/Ns9PWuz+nSSvKSRz/ANajKVoQb+cszreaaq5lc2N/CASZiCPquXx6HGTXqyvuIRAFVlZdzh0L+Pke91+FU/orq8ZpmX9VtK0qUl3HS81moDlu+upctcIqLjujSVYnxJBJwKnxWlODg91nUpVVVippa88hSlKoZRSlKAUpSgFKUoBSlKAUpSgFKUoBSlKAwTWlxji0dtE00pwqj5k+AHmSdq3GrjXtB5n+kzlEOYYSQN9ncbM3qBjAPxPjWKrU6ONzo7OwLxlZQ/tWr6vdkdzHzHLfShnBCg4iiG+nOw/ic+fyFXHlD2b6Sk90dx3lhx7rZ27Q572Bg4G2fPFfTkfkVUZbmUhxpR4RgqQSMnWp8VPT51ebyfSuR1rSe7ShKvW4ZnWx+01FLC4PKOja9F93qfK6ugg0r1/AVHgFj4kmsxRFj5+dTEUAXOB1rzdOlX2zU6Sb3aaentzfM4jaoq3E1oeGAbtufwr1f8RjgTXIwVR08z6ADcn4VpcS5sghLIzZdRui7nfw8s+lc745xY3MzSHIHRV64Uf9fE17nZ2yKdPKEd2PF8X38TgY/akaUfpe9Lly7SX4zzxLKSsOY08/+If+ij4b+tQVnw6WZwERmLHdsHG53LMfXP3VcOV+UdDLNLudPdTBBBYFWDD4GrDcXkFogDMkSjoCf/ivU/KunLF08P8ATSXec2OAq4n93FTt1dXVwRVbP2dsR+slCnyQZ/E48Kl7TkK3QENqkJ8WOMfw6cY/vUff+1CFciKN5COhJCKfmcn8KgLv2mXLDuLGnqAWP4+n9q59TaFSWsvAy/8AHUdFd979cjoNny/BD7kSjPn3j8tWakSa4ZccZnkcO80jMpyCWOx+yOi/IV6/SFxKGXtJnBA1KGdgcbDUAfTqa1JYjed3mIbVpx+mFPwsdbn5rtEJDXEeRsQDk5HoK1Dz/ZD/AI//ALcv/wBK5tYcr3MrhBC65x3nVlUA5OScdNqlbD2dXLviQCNA2CxwSRvuoB9B1x1qqnN6ItHHYup/Cn6+6L1BzrZt0uEH8QZP/kBUra8SjlGY5FcfZYH+1cluuSLpWkCwsyoxCnK5dc4BAB8t8eFRr8JnjyxhlTT1bQwx86dJJaofqOIg/wByn4X/ACd0zTNcX4dzjdQ7LMzD9mTvj8e9+NXTl/2kJKwjnTs2JwGByhJ6Zzuv4j1q6qRZt0Np0ars8n1+5daV5D1kGsh0zNKUoBSlKAUpSgFKUoBSlKAUpXmRsDJ6UBBc081RWiEOcyMpKR+LdB5HAyetci5c4Y1xdRxquctqfK5UKO82r0ONI9SK+/OHHhd3TTL7gARM+KqWOfmWJ+GKvHs24KsVv9LbOqUbZ6aAcrgEeP4/25tSopzvJ/THPuPYwprZeCc3/Odl38PDUuGFhjCoAqqAqKOgAGAB6AVGvIW6kmszTFzk/IVu2NrjvHr4CvMVqtXa+I6OldU16c2vRHm7KnHelqfS1twg1E7+JPhVX5i55AzHbYJ6GXwB+z5/Hp8ajubOazKxhhOIxszDq59Ps/3qE4NwtriURL65IGQu2xPpnFfSdn7MpYWit5WS4fdnkMftSdWp0NDV5X9vc8WVk88gRcszHcnJ69SfTfrVz4bwWCwj7e6ZdecAncDOcBB1JIz4V9eI3FvwuHUiZkfZfEscZ3Y7hR1rm3FONS3Da5nLb7L9VfRR0H96xYzaDl9MMl8+WNZQp4HOf1VPJfktvH/aSWGi1Ur5yMBn/Yu/3n7qpbu8r5JaR2+LMfH4mprgXJc9w+6mNASGZtt8ZAUeOcjfpufKukcK5Vt4BGVjBeMEByBq36k48duv5muWoynqZY4fE4171R2XzRHNOBcnz3DjMbpHnvOy6dvHSG6n/wA9Ktdh7Logq9tI5YA6wmAp64xkZGAR8ceFXnTQLWVU4o6dHZlCmvqW92+xEcP5StoVwsSnYAlxqJw2sZz9rf5DyFSUFoiABFCgAAAADYbCvtSr2R0I04wyirHnTWcVmlSXMYrBSvVKAheMco29wO+gVvB0AVvHqcbjfoapXFPZlKmpopBIoGcEFX+G2Qx+6un1jTVHBM0q+Bo1s5LPmjiNhx+5t3ysjgjYo+SPgyt0/A1euDe0qJ9Kzgxscgt1jHTBJ6jPw2x1qd4xypb3Pekj7+Ma1JVvmQd/nmuf8b9n08OWi/WpudtnA9V8dvEH5VitOGhy3SxeDzg96Pj5ex1WKUMAQQQdwRuCPQ17rknKHOTWrdnIS0J8OpjPmvp5j7vXq8E4cBlIKkZBG4IPlWaMt5HWwuLhiI3WvFH0pSlWNsUpSgFKUoBSlKAwao/tR46YoFgU96ckN6Rgd7HxJUffV3c7Vw3nHjRurt320pmNMHIKqTvnzJJ+4eVa+Inuw7Ts7FwvT4lSayjn38PfuPhyzw4z3UMYUkFu8QPdABOScYxkePXpXYrxxsi4CqOg6VVPZpYBLaS431OSo7xwQDt3cYG+d98569ALGBXk9s4l06aw8dZZvs4LvNzalfpsS1whl38WbFna6jk9B+NQHOnM5Um3hbGP8wgbjPRQfgd8VP8AFuJraW+o9TsoHixrljuSSxOTuSfE+JJr2X+nNkxw9JSks8r9v4PA7bx7j+1B5vyX5NzgnCzcTLEM46tjbCjqfxFXbiN/Fw22CJpaUL3VYhWfBAJOOuNX968cOjSws+2mAVyBnAOST7i+O+4z8/KuZcR4i88jSyHLMfkB4AeQFbePxm/Ldjp8zOdC2ApJ2/cl5I83t48rtJI2pmO5P9h6elW/lXkEyFZbj/KIBCbhmJ/aB3AH4/Drt8h8nqRHdyHOclExsNyAxJ6nbIx510HFc+FO+bNrA7P3/wB2tnfO33Z4SMKAAMAAAAdAB0Ar2K5n7YL55Hs7CJmV5n1EoSCoyI1O2/Viw/8A5mulxrgAeVbcqbjGMnxO+nwPVK8TShVLMQqjcknAA8yfCo3hfF/pJ1w/5G+JCCO18Mxg/U+34+GRvVLPUklaUpUAUpVD9oHOU1vNDbWvv6onnbAISJ5UhUb7Au7Y2ycZ28RenTdSW6iG7F8rwsoJIBBI6gHp8fKoXnLmA2do8qrrkJVIk/alkIRB8MnPwBqrcn8ENhxLsmleWS7tu2nZjsZUfvEemZCBnfHjVo096Llfs67ahvMvUvFoVkETSoshGQhYBiPMA71q8f5mhsxGZ2I7WRY0CqWJZunToPWqL7T+W+znTiQhFxGoC3MR/YXJDjxBGTv4HSemSKtxV1lurWLh7z3kUYW4S3lkzoZCSY1du+u0e4bOMjGc4rYp4aM0pXy4+1/cq5WO8Cmmq/ylzpBfoTESsif5kLjEiH1HiMgjI8QR1FWGtSUXB2ksy+pWuZOSobhWZV0S7kMuBqYj63gckDeqXyjza1m5hmz2WSCMEtG2dyB5ZzkfMevWDVL5z5IE2q4h2lxugAxJj5jDVhnF6xOVi8NOMlXoL6lr1ouFtcK6h0IZWAII6EHyr61z72a8exqtJDggkxg7H7afEHJx6nyroAq0ZbyubuGrqvTU139pmlKVY2BSlKAUpQ0BG8x3whtZpSSNKMcqMkHGBgeeT5j5VwBU7uNuniQB08zjFda9qnEDHaJGAP10gU5GdgGbb1yBvXPOV7IS3kEbNpBcHcZzp72n548a5+Ie9NR+Zns9hR6HCzrvjd90fjOrWNuYraGI+8EBfYL3jucgYAOSa2rKHUw9N6+czamJrzf3JhtJpQO9pOk+pwoPyJ/CvKYWn+o7TTf8b+SyXjkzzFer0dKU5dbfqU7m7jXbzFR7kRIU+JPRj8CR+FbvJHAi79u4Ohfc8mbOPmBg/P4VX7Gz7VgmcM3u5xhj5Ek7E77710PtE4dZZOWCZONssznOPIbnHwFfVsVUjQpdHH4uJ4bAweIrvE1v4rP2XcUz2j8ZMk4hVgUiG+DnMhznPwGB8zWeUeVo7oLIwGlMrIuWGroUZfI7EEetVRsyOdIOXYkAbnLHOB5nf512blfhSQ28elSCyKWLjDnbOHHgRqO3hXnIrfldmxhI/wBXiJVJrL5YrvOPN81pNBaW0MadsAEuJyVgU7gLt4gDxIzqUDOdvpb8n3kveueLTNk5C2qxwIPTIBZh67Grde2McyGOVFkQ9VdQyn4g1U+Jez7h0Ecs4ieIKrORDcXES7DOypIFHTwFdGFSO6opWfYnfx07j0dij2HLUdxxe4jaabsLRcNM87doWGwAlJygDs567aD51v3xtwez4ZdcRupjsPo1y7xKfOSV8xqv39R519fZhyDBcWguryLtXlcsiuz6NI7uWTOmQltbZYHZhXUbSzSJQsaKijoqgKPuFbFauoz3U27ZdX58isY5HJuLcD4pFHHPekX8MfektdWFHq+lB2oA331fA10TlLmqC+hEkG2MBozjUh8iBtjyI2NTbCuK6xwvj+mPaKVkUoOmifAUY8ll6eW9Y4/7hNNWazVtOyxP8TtdKwKzWkXMGuTwTC6nDg5N9fjT0z9GsNxjzQzRj+aui8z8Q7CzuJQcGOJ2B8iFOPxxVH9mPDBJN9IBzDaQJa2/kWwslxIB5liBn41tUfphKfz5ezKvWxJ80SGfi/DrQe7EJLqUeigpF8e/mvXC5+347dkHItbeKP0DSEufvAH8tfOK4ReL391IQFtbWJNR2AHflcf2rY9l3DyLV7t89pfSvcNnwVyTGPhpOcfaq0rRp/8AVLveb8iOJcWUEYPQ9a4vyzyxLdXV5ccPmFkIZWjixGHUr9ZQCcBTpVuhG/Sus8wcR7C1nmzjs43YE+BAOPxqv+yfhH0fhcAOdUuZDnr3/cz6hAoPqDVaU3TpykuNl75EtXZR+buH3fD7iHiREXaFtMnYaxHI2MkuCO6HUEEbjKg9a67wniSXEEU8fuSorrnrhhnBHgR0I9KrHtdiB4VMT1V4SPj2sa/2Yj518/Y/OW4agO+iSVR8NRI/vVqn7lBVHqnbuIWUrF3rBFZpWmXKhx/kYyTC4t5eylyCdu6WH1gRup89iD99WexDiNe10l8d4pnST4kZrYpUJJaGGFGFOTlHK+vLwFKUqTMKUpQChpQ0BzL2vv3rZc74kOMfwDOa0vZtGjzsxjGqJSQ42UZzguDtnOcFcHffIra9rpPa241d3Q/dzsDkb4+Bxn0r37PeHqgkk1e+gKgjDYOBnGrdc+OPEVycTPclOfJN+CPXRcY7Jim83e3+TLWvhUdz/dBYY4sElzqBBwo046jxzqqXtlBIz51XPaHITLCgHRSRjOck4O3+0Vqf6Ow/7jqPT2ueJ25U3cNJLs8WRfJ9n2lyuVLKvXBG3lnPht4b1Me1DiYWKO3B3chz0xpXYA+Xewf9tbnJVvjdkOvT7zIFI3wVBC7j4nJ8qq3Nk4ueJdnpLBdMQ0NhjjLMQcEZBY7YPu16naNXfn5HChDocFurWb9fwbHI/ABI6SOpUrllKuP1isCpDoc7bkbY9QNienINqheW+BLbg6NYXcBWYldmY6gD0Jz+AqcFakI2R2cHQ6Gko2z4iqP7W7xxYrbRf5t5KkKDzydTZ+yQuD6NV4qlXKm643GnWKwh1t5dvNsg+IjBOftVs0cp7z4Z+Bty0LXwywWCGOFPdjVVHwAxW1XiWYKCWIAG5JOAB6mqXxL2pwa+yso5L2XwWEHRvnGqTGNO3UA1SMJ1H9KuMkXY1xPnmIz8wRIm5D2q7fYbtm+5WP3VNcy81cVhtzPP9HslY6UiB7WdmPgD7uQBnO+w3AqAsOXJmjFzcBpL2/fRbq+VKgj9ZPKFxgBBkDbwHjW9h6fRXm2uS45/jiUk75Hb1kGSMjI6jO4+Nes1yz2iW44XwlYbaR0d2w0itpklIQlmZhvk6R08AB0q8z8XS0sVmlPdjiTYe8zaQFVR4sxwAPM1pulaKlHO7aRe+ZV/bFzIIrQ2qbyTDLeSRKe8zfE4UfE+VW7ljhcdvaQRRDCqgPqS3eYnzJYkk+tUjifLMj8Lv7q5X/F3URdlznskXeOFT5KBv5tk1ceG8ajHD47pjiMQLITn6oUHqay1ElTUY88+2yIWtzmvEc3XEr7hyZ/xVzD2rA+7bwxq8m482AX/AHV2GCEIoVRhVAAA6AAYAHyrlHsnu2fiN4066ZpkWUKfeAZixA9Arx/LTXW6nFNqShyS8bLPyIjzKd7U5ibJbdffu5orddiffbLZx4aFberZbwhFVB0UAD4AYFVzi6dtxOzj+rAktw2/Ru7DHkfCR8fA1ZzWCT+iK7X88Cy1Oce2zjKpaJb5GqZwx36JEQ5J9NWkfOrD7N+Em34dbowKs69oykYKmQ68EeBGcYqj2FkeM8XkuG/0tq2jfcOIydCjw7zEufskDx2t/GubneY2PDgsk4/zpTvDaruMyY959jhB5b4ranFqnGiu19RVa3JTjHNsME0VtvJPMQEijGWAP1nJOEUDJyT4HANRb+0eJb2WzMMzNF1aNe02AUk6V72BrHQHqKq/se4XrnvL2VzI6uYlkf3mJ70jk+q6APIAjpW9yI4A4jxdsESyS9m3gYoSQGU+TEf+n0qJUYQck87JeLF2TkvtHhM/0WGGeac/8MRlCNsksZCNIAI3PmPOvte86dlxC2sWi71wpLMH2QhXbHTve4d9qifZJws/RXvZe9NeOzsx66MnSAfInLf7gPAVVYuL/SuZopF3SOR41I8VjimUn5uW38sVKowcpRS/in4hto6bzVzXFYQdtNk5OlEX3nbBOF+QJz6VqvzvGl7HZSxyRtMgeKRgOzckZKA5zqHQ+uPMZqPG4zxHj6WpyYbJQ7rvhjhJDnfG5eNd/wBlh419fbBfBnsrWLe4MySLj3kGdCN6Avv/ALD5GqwoRvGL1abfVyDlxOmis1gVmtMuKGlYNAcz9ry4e2fAxiQZPTPcOD6VPcvcFWG3VhGqMUXVhQN2wzkHJJzt4/VHy+HtK4OZo4WCM2hyG07lVcbsRkahlQMDferMLULAqKCQqqAD12G2fWuZjKUpU6ttXF28DtVMUv6KjTT4yv4/kxw+Lu5Pn/2ql86prvkTPVUHUjBJI6+FX20jwoqs8U4asnEIiykbA6hqwxXUQMjoQQDk9cYrf2JBYelG+u752PLbVg60N1cZL1LFCnZoWIxgZO+ThR+QrnXIsAubyaYgjALqwbdGcnAx0bKluv7NdG4iSIZSvvaG0465wcY2Pj6VCcicOVLftAml5CdY7PsyCDgrpO+A2cfHyqZZyRFalv1qa4K7LJGuBivVKVc6Bq8U4ikEMk0h0pGpZj6Deqjy1fraWEnEL39W905nkGckau7DGAcEsIwoxjrmtHmG5bifEF4dGT9HtWWS8YH3j7yR5x57Y2+t4rUdzDdTXHEsS2FzPbWxxBEiBI3k8ZHZ8AjfAHkPjnchSy3XxzfZwXfr4FWz62vCLvjbCe7L21lnuWwyGlA6MTt1OO8Qfd7oGdVWW/4rZcIhEUUY7Rs9nbwrqmlb4DLMSerGvgU4rdEL+p4fD4kETXJG2AoK9mm2QTuR4VMcA5OgtC0igvM/+ZPKxeVz03Y+6PsrgVE5p5S04RX3f/r7AkV3g/Js13OL7imCwwYbQHMcI6jV4M2wJ9R490L7e+T9OTPM6pHZ2Q0lyAqmVg0j5PTuqq/Cr1iq9xPkO1uLpbuZC7qFGksezOkkqWToxGfHbYeVUVVSb39LWVuAtyOc+06OS8tTfMGSIERWsTDBKvnVM4O6lyFAU7hVHQkirdwGM8TkiuXUiztwv0ZG27aUAZmZce6uMJnxyfKrZxbgsVzEYZ4xJGSpKnOMqQy9PUCtuGEKoVQAoAAA2AA2AA8BVnXvTUUs1e3UnbzG7mfK8tRJG8be66sp+DDB/vXK+Ve2u4YeDyIwSzdheORhXjic9hEP4+6T9lD4NXW68R26qWKqAWOWIABJxjJ8zgD7qxU6m4mvDqefuS1c5RzJefQeYYZz3Y5Y0EhxtofVEfhhkRvTSPCutA1zf22cC7S2jugMmBirbZ/VykKflqCb+Wa1eVfaYE4ZIJMtcWqqiKTvNq7kGD4nOFY9dsnqM7M6bq0ozjqsn9iqdnYuXAYtd3eXJA3dIEP2IBlvh+tkk+4VYM1E8r8NaC0ijfBk06pCM4MshMkpGfAuzVWuKcwT8Qmaz4a+iOMgXN71Vf2o4P2nI2J8M9fGtbdc5O2i49WhbQq/Ks9xJE3CbNewaOWb6Xd5GQvaMo7Me8WZV052wBt4GumcC5chsrfsYFwMEsx3eR8YLOfrMa5XzbwccDu7S5tdZXS2vUxYuykdoGz+2rDCjYFM12a3mDorqcq6hgfQjI/A1sYl5KUf4vPv6/sVj1nF+UuNvHw5rCDe8uZ2iAGMxgqBJK/2VAPz2rofMnCVt+DXFvCO7Hauigeikfeevzre4PyXa208txFHiSYnUxJOnUdTBAfdBbc467eQqYuLcOrIwyrAgj0IwapVrqU1KK437/mhKVlZlCi4owsbTh9kf8TNbp3gMrbxFe9LJjoeoUHqfgarXCrKCx40ygkRWNqzSO27F1RWZmP7TLL+FdM5X5SgsIjHCCSxy7uSzsQMDJPQADYDAG/ma5Zb8Ja/47dxg/qjK30jpvFEVj0Hb6zRAfAHyrPRkpb6vlZ+b+WKvgSPI3M8UP6Rv7o6JppUAhOBKwK9pEqL1JIkxkDfT6V55Aspb7is97dL3rckaeoWXdFQH/8AWob5sD51fpORrQ3gvmi/XKBg5OjKgKraOmoKAM+g8q5RwXndobOVLUE3d9cyuMLkor4IIXxc5OPAbk7DBtFqqpOms2ks+H4yGmp3cGs1E8q2UkVnbxzEmVI1DktqOrxyx6n1qWrmtWdjIKUpUA8mPPyoVr1SgMaa89kM58a90oDw6ZBHnWLe3VFCqAFHQAYAr6UoBWCKzSgNLhfBordSsKBQzFm82ZjlmY9SST41uYrNKPPNgxis0pQClKUApSlAKUpQHxu7RZUaOQBkcFWU9CCMEGvz9c8tyW9/J9Gia6SynjOQhYZyJFR/NgBgkfE46V+hWG23Wom2sY7G1kKgnSJJZGx3pHOZHY+ZJz+ArZoV3SvbO/ArJXKrzHx2W/lThtoWiLIr3khHehjYA9n5CQ5/83xc+D8HitIEggUJHGMAf3LHxJ6k1yDk72iLbwuEt3ub64kaSXSdjk93cBm0gHAwD/1qwLy9xTim97KbO3//AAw7SN/EMnb+In1XIFZqtFx+lvdivN87enUQnfQ+XPTrxe6gsLU61iZmuJk92MEFMBuhbGr548jjp9vCEVUUYCgADyAGBWjwLl+CziEVvGEUdcdWOMZc9WO3U1I1q1KiklGOi+XLJGaUrFYiSK5l4+tpAZMa3YhIox1kkY4RR89yfAAmqp7H7Nuxu7iQDtLi6kLMB+ye8PgJGkI/iNRfNPHg97dXTNmHhUJEa76Wu5gUXPgSM6R5HywaufIHCTbcOt43GH0B5Aeut+++fXJ3+Fbko9HR63b3t6eJXVnrnLmT6JDhF7SeXKQRDqzaSxJ8lVQST6eZFVX2M8rwJaR3mNU0mtQzYOhEYx4jx01aMk9TnyArSvOM624nxRz3IEa1swdhk92Rh9pnIGfSrvyFws2/DrWIjBWJSw+03eb8SaSXR0XFatq/hp3XXeRqywClKVplxWDWaGgITVNJPMqzdmsZQACNW95QxyT8a+36On/ej/SjrHDP9TdfxR/8talsVZtrTq9CCL/R0/70f6UdP0dP+9H+lHUpimKjefxIkgr/AFwIZJr4RovV3SNVGdhkn1r4yXoWEXDcRQQtjEpWHsznphungfuqflhVhhgCPIjIrnnNXEIrZrqyhUyC4gkleGID9Q31pGBIVY3yCQDnVuAdRxlprfdvbQh5Flgu9cTTpxFGiXOqULCYwAMnLZwAB619OHM08YlhvhIjZw6JGynBwcEeRGKqnLXFI7k2nD5UaNYoI5uzkVNNyQDoKYJzGrKX8CSg2wpq18W459FltouxylzKIlZWUaXYM2646YUnIqZwcXurXu0ITNk8Pn/ej/SjqAm5pRGCtfOFLaBN9G/w+vJXT2+ns85BHXwrY4zzExF/bdmUeG1eUSBwQQ4kVCMDIPcJ9MVVb2V5ODW/bWuLBUhMwST/ABBijIYMIwukISAT39WnOwPS1Om3/LmuXENnQf0fP+9H+lHWf0dP+9H+lHWieaGlmeGzjEzRKjO7v2cQ1jUqAhWJcrhsYAAYb1Fp7S1YRaLaZnkuGtnTMQ7OZM6kYltzpBYHpjqR0rGoVHovQm6LF+jp/wB6P9KOn6On/ej/AEo6h4edJHlngWylM1uFZ07SLRpcakIfO5ODsB9U71I23MolsVvYULK0faBGZVbT1YE7jIwfuqHGa1+wyPv+jp/3o/0o6+N3FJEhklvRGijLO6RKoHqTsK0G51/w1pciBil2YwBrUMhlI06gRuMHO3lU3xbhUc6BJV1KrpIFzjLRsHTPmNQG3jS0ov6vsCHsuJLNJ2cfEVZ8atAjj1FfNQdyPUVI/o+f96P9KOqVxziPbcR4a9xBLZLHI2mSbsyZXYaViUxM4XO/vEZ6DOasCc2SyiWW2t1eCBnV3eXQ8hj9/sFCkMAQRliucVknCSSa+3PnoRclv0dP+9H+lHWDw2c9bo/0o6rsPtDd2sVjtS305JHTMijAjVmwdsA40Ek7d44yRit2z53Ja5imtpUntlVzEmJe1VyQnYkdckY3wBnrjOKunUWq9OdvUm6Ny15faEYimWMfYt4VH4CoheaU1ov02TTIwWOY2pFu7HoEmK9mxJ2GDWrzRzU7QcQtZIjDKlm0ykOHBjbKbkAYYHII/E1p8bvn+hWk11a6LGJoJHCSap104CF4wukIGIJ0uTjw61kjTbzlx7OV+8i5dv0fP+9H+lHT9HT/AL0f6UdRHEOegrTLBC04t8ayuvvMV16IdKMHfSR1KjvDerJYXQliSQKyiRVYK4KuuoA4dT7rDOCPOsDU46+iJyNL9Hz/AL0f6Uda/Dr+RWu1lftBBpKnSFODGJDnG3U1OEVCcNhDXN8rDIYxAjzBiUGoTve/zMk5V7OeFS37nWP8N9INzcMc/rpCAY4x4YD6nPX3vCusc28RNvY3Uy+9HDIU/i0kJ/6sVv8ADeGRW8axQoI40GFVeg/M+tfS7s0lRo5FDo4IZWGVIPUEeIrNVrdJU3rZciqVkcc5A4M1/BbW7RstnaSPJK7H/UzFmKoPNVVsNnxGK7QK+VraJEixxqqIowqqAFAHgAOgr7VWtVdWV+BKVhSlKwkihpQ0BE8M/wBTdfxR/wDLWpaoWSxuFmlkhaHTJpOJA+QVUL9U4xtXrF75233S/nVnZ8eXoQTFKh8XvnbfdL+dMXvnbfdL+dRZcyTY43JcCI/REiaU7DtnZEGx3OlWLYOO7tnfcVWByXNFZXCRMk13d57eaViiksCMrpViFUYAX8an8XvnbfdL+dMXvnbfyy/nV4z3ck0QV2TkmeaygjkaOG6syPo08TNIO6AMvqRSA24K79AcmvvxLg1/cQ27uLZLq1nSVQryNDLpUo2olA0edbbANjbc1N4vfO2+6X86xi987b+WX86v0r5r59iLEPa8tXL3dxNcmAx3NssLLGX1KBrJA1Dve+Rq2z5CvgeXb1rH9HMYOzK9ibnU+sw9M9jox2mnu+/jPe+zVgxe+dt/LL+dMXvnbfyy/nUdK+a4eRNiIt+WZrO5kls+zeKZUEkUrMhV410K6OFbIKgAqR6g+Bik5CuYzG6GF3+mNezMzuoaVg6mOMBDhAH2Y77dN6tmL3ztv5Zfzpi987b+WX86lVZLivmgsRNnwW7jvbu60wEXEcaqvauCpi1Bcns/raznywOtbHK3LssHD1spyncjMYeMscqQe8QVGDv036da3sXvnbfdL+dMXvnbfdL+dVc7q11w8tBYqacocQ+i2tqzWum1kjKkGXVIsRypJxhDgYK4br18Kt/G7e4aJTbsizIytpct2bge+jEDIBBIzg42OK8YvfO2/ll/OmL3ztv5ZfzpKe87toWIbjvLdxxB7ZbgRwwwSLMwSQyPI6hgEGUUKmGPe3Jz0HWtCy4ZfWUd1bLFFJbsZpIpjLpKLJl3WRMEkgk4xsc9RVo03vnbfdL+dQlxylcu8paZdExBki7SfszjA231KCBuFIB8RV4zy3W1b8kNFO4c0oPLpgCNJ9HucLKzIjDs01AsqsV7uSDg7gVdLjli6b6XcrKkd5cRLHFpyY4VTJA1FcsSxOW07ZGBtv5ueTpnnhuCYRJbgiHS06rGpGlgqBtOCuxyNxU1i987b+WX86vVrKTTjbr/AMm7BIqsXI1w07PKIBHcWv0edRJLIy7klkZxmQn7WMY8a27rl++ntBYTtAIyBHJcozGR41x7sRTSjsBgnUQOuD0E/i987b+WX86YvfO2/ll/OsfTSve6yJsQNvy1eWdzMbE27W9wwdo5zIrRPpVCU0A6hhQdJI6dR1q42qsEUOwZwAGYDSC2NyBk4BPhmozF75238sv50xe+dt90v51SUt7VoJWJc1DcI/1V7/FD/wApa9YvfO2+6X869cG4fKkk8kzIWmZDiMMAAqhPrb+GaqrK+ZJLUpSqg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155575" y="-1143000"/>
            <a:ext cx="34671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s://www.jobs.bg/assets/logo/2012-12-08/b_787056625a334c8333442fbeab73bd2c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7544" y="2924944"/>
            <a:ext cx="1656184" cy="113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00125" y="3786188"/>
            <a:ext cx="7186613" cy="2000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u="sng" dirty="0" smtClean="0">
                <a:latin typeface="Garamond" pitchFamily="18" charset="0"/>
              </a:rPr>
              <a:t>Централен офис:</a:t>
            </a:r>
            <a:r>
              <a:rPr lang="bg-BG" sz="2600" dirty="0" smtClean="0">
                <a:latin typeface="Garamond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bg-BG" sz="2300" b="1" i="1" dirty="0" smtClean="0">
                <a:latin typeface="Garamond" pitchFamily="18" charset="0"/>
              </a:rPr>
              <a:t>София </a:t>
            </a:r>
            <a:r>
              <a:rPr lang="en-US" sz="2300" b="1" i="1" dirty="0" smtClean="0">
                <a:latin typeface="Garamond" pitchFamily="18" charset="0"/>
              </a:rPr>
              <a:t>1505, </a:t>
            </a:r>
            <a:r>
              <a:rPr lang="bg-BG" sz="2300" b="1" i="1" dirty="0" smtClean="0">
                <a:latin typeface="Garamond" pitchFamily="18" charset="0"/>
              </a:rPr>
              <a:t>бул. Мадрид </a:t>
            </a:r>
            <a:r>
              <a:rPr lang="en-US" sz="2300" b="1" i="1" dirty="0" smtClean="0">
                <a:latin typeface="Garamond" pitchFamily="18" charset="0"/>
              </a:rPr>
              <a:t>56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300" b="1" i="1" dirty="0" smtClean="0">
                <a:latin typeface="Garamond" pitchFamily="18" charset="0"/>
              </a:rPr>
              <a:t>Tel.</a:t>
            </a:r>
            <a:r>
              <a:rPr lang="bg-BG" sz="2300" b="1" i="1" dirty="0" smtClean="0">
                <a:latin typeface="Garamond" pitchFamily="18" charset="0"/>
              </a:rPr>
              <a:t>: </a:t>
            </a:r>
            <a:r>
              <a:rPr lang="en-US" sz="2300" b="1" i="1" dirty="0" smtClean="0">
                <a:latin typeface="Garamond" pitchFamily="18" charset="0"/>
              </a:rPr>
              <a:t>+359 889 20 89 50 </a:t>
            </a:r>
            <a:endParaRPr lang="bg-BG" sz="2300" b="1" i="1" dirty="0" smtClean="0">
              <a:latin typeface="Garamond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bg-BG" sz="2300" b="1" i="1" dirty="0" smtClean="0">
                <a:latin typeface="Garamond" pitchFamily="18" charset="0"/>
                <a:hlinkClick r:id="rId2"/>
              </a:rPr>
              <a:t>office@</a:t>
            </a:r>
            <a:r>
              <a:rPr lang="en-US" sz="2300" b="1" i="1" dirty="0" smtClean="0">
                <a:latin typeface="Garamond" pitchFamily="18" charset="0"/>
                <a:hlinkClick r:id="rId2"/>
              </a:rPr>
              <a:t>kolhidazb.bg</a:t>
            </a:r>
            <a:r>
              <a:rPr lang="en-US" sz="2300" b="1" i="1" dirty="0" smtClean="0">
                <a:latin typeface="Garamond" pitchFamily="18" charset="0"/>
              </a:rPr>
              <a:t>; </a:t>
            </a:r>
            <a:r>
              <a:rPr lang="bg-BG" sz="2300" b="1" i="1" dirty="0" smtClean="0">
                <a:latin typeface="Garamond" pitchFamily="18" charset="0"/>
                <a:hlinkClick r:id="rId3"/>
              </a:rPr>
              <a:t>www.</a:t>
            </a:r>
            <a:r>
              <a:rPr lang="en-US" sz="2300" b="1" i="1" dirty="0" err="1" smtClean="0">
                <a:latin typeface="Garamond" pitchFamily="18" charset="0"/>
                <a:hlinkClick r:id="rId3"/>
              </a:rPr>
              <a:t>kolhidazb</a:t>
            </a:r>
            <a:r>
              <a:rPr lang="bg-BG" sz="2300" b="1" i="1" dirty="0" smtClean="0">
                <a:latin typeface="Garamond" pitchFamily="18" charset="0"/>
                <a:hlinkClick r:id="rId3"/>
              </a:rPr>
              <a:t>.</a:t>
            </a:r>
            <a:r>
              <a:rPr lang="en-US" sz="2300" b="1" i="1" dirty="0" err="1" smtClean="0">
                <a:latin typeface="Garamond" pitchFamily="18" charset="0"/>
                <a:hlinkClick r:id="rId3"/>
              </a:rPr>
              <a:t>bg</a:t>
            </a:r>
            <a:r>
              <a:rPr lang="en-US" sz="2300" b="1" i="1" dirty="0" smtClean="0">
                <a:latin typeface="Garamond" pitchFamily="18" charset="0"/>
              </a:rPr>
              <a:t> </a:t>
            </a:r>
            <a:endParaRPr lang="bg-BG" sz="2300" b="1" i="1" dirty="0" smtClean="0">
              <a:latin typeface="Garamond" pitchFamily="18" charset="0"/>
            </a:endParaRPr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42909" y="1357313"/>
            <a:ext cx="7786743" cy="2071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bg-BG" sz="6600" b="1" dirty="0" smtClean="0">
                <a:latin typeface="Garamond" pitchFamily="18" charset="0"/>
              </a:rPr>
              <a:t>Благодарим за Вашето внимание</a:t>
            </a:r>
            <a:r>
              <a:rPr lang="en-US" sz="6600" b="1" dirty="0" smtClean="0">
                <a:latin typeface="Garamond" pitchFamily="18" charset="0"/>
              </a:rPr>
              <a:t>!</a:t>
            </a:r>
            <a:endParaRPr lang="bg-BG" sz="6600" dirty="0" smtClean="0"/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95288" y="333375"/>
            <a:ext cx="3384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Контакти:</a:t>
            </a:r>
            <a:endParaRPr lang="bg-BG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1042988" y="6165850"/>
            <a:ext cx="7705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bg-BG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... </a:t>
            </a:r>
            <a:r>
              <a:rPr lang="bg-BG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Свържете се с нас за Вашата безплатна консултация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!</a:t>
            </a:r>
            <a:endParaRPr lang="bg-BG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28688" y="3500438"/>
            <a:ext cx="7215187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greentech.bg/wp-content/uploads/2014/07/ev1.-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69181"/>
            <a:ext cx="4633828" cy="26798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626968" cy="1134963"/>
          </a:xfrm>
        </p:spPr>
        <p:txBody>
          <a:bodyPr/>
          <a:lstStyle/>
          <a:p>
            <a:pPr>
              <a:defRPr/>
            </a:pPr>
            <a:r>
              <a:rPr lang="bg-BG" sz="3000" b="1" dirty="0" smtClean="0">
                <a:solidFill>
                  <a:schemeClr val="accent1">
                    <a:lumMod val="75000"/>
                  </a:schemeClr>
                </a:solidFill>
              </a:rPr>
              <a:t>Допирни точки Електрическа мобилност и застраховане.</a:t>
            </a:r>
            <a:endParaRPr lang="bg-BG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628800"/>
            <a:ext cx="7848871" cy="1728192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3600" dirty="0" smtClean="0">
                <a:latin typeface="+mj-lt"/>
              </a:rPr>
              <a:t>Обект на застрахователен интерес.</a:t>
            </a:r>
            <a:endParaRPr lang="bg-BG" sz="2000" dirty="0" smtClean="0">
              <a:latin typeface="+mj-lt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bg-BG" sz="2000" dirty="0" smtClean="0">
              <a:latin typeface="+mj-lt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bg-BG" sz="2000" dirty="0" smtClean="0">
              <a:latin typeface="+mj-lt"/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latin typeface="+mj-lt"/>
              </a:rPr>
              <a:t>Средства за придвижване захранвани с акомулаторни батерии – Електромобили, Електробуси, Електрически скутери и велосипеди.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bg-BG" sz="2000" dirty="0" smtClean="0"/>
              <a:t>Движимо и стационарно монтирано имущество – МСО свързани индустрията, з</a:t>
            </a:r>
            <a:r>
              <a:rPr lang="bg-BG" sz="2000" dirty="0" smtClean="0">
                <a:latin typeface="+mj-lt"/>
              </a:rPr>
              <a:t>арядни колонки и друго борудване.</a:t>
            </a:r>
            <a:endParaRPr lang="en-US" sz="2000" dirty="0" smtClean="0"/>
          </a:p>
          <a:p>
            <a:pPr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bg-BG" sz="2000" dirty="0" smtClean="0">
                <a:latin typeface="+mj-lt"/>
              </a:rPr>
              <a:t>Отговорността на ФЛ/ЮЛ, като ползватели на превозните средства и зарядни станции! </a:t>
            </a:r>
            <a:endParaRPr lang="en-US" sz="2000" dirty="0" smtClean="0">
              <a:latin typeface="+mj-lt"/>
            </a:endParaRPr>
          </a:p>
          <a:p>
            <a:pPr algn="just">
              <a:buFont typeface="Wingdings" pitchFamily="2" charset="2"/>
              <a:buNone/>
              <a:defRPr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onitor.bg/media/articles/2015/42/12816/Sal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120281" cy="20801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410944" cy="650875"/>
          </a:xfrm>
        </p:spPr>
        <p:txBody>
          <a:bodyPr/>
          <a:lstStyle/>
          <a:p>
            <a:pPr>
              <a:defRPr/>
            </a:pPr>
            <a:r>
              <a:rPr lang="bg-BG" sz="3000" b="1" dirty="0" smtClean="0">
                <a:solidFill>
                  <a:schemeClr val="accent1">
                    <a:lumMod val="75000"/>
                  </a:schemeClr>
                </a:solidFill>
              </a:rPr>
              <a:t>Какво може да застраховаме?</a:t>
            </a:r>
            <a:endParaRPr lang="bg-BG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3" y="1268760"/>
            <a:ext cx="8964487" cy="4878874"/>
          </a:xfrm>
        </p:spPr>
        <p:txBody>
          <a:bodyPr/>
          <a:lstStyle/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AutoNum type="arabicPeriod"/>
              <a:defRPr/>
            </a:pPr>
            <a:r>
              <a:rPr lang="bg-BG" sz="2600" dirty="0" smtClean="0">
                <a:latin typeface="+mj-lt"/>
              </a:rPr>
              <a:t>Застраховане на активи.</a:t>
            </a:r>
          </a:p>
          <a:p>
            <a:pPr marL="841375" lvl="1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>
                <a:latin typeface="+mj-lt"/>
              </a:rPr>
              <a:t>Електромобилните средства като стока.</a:t>
            </a:r>
          </a:p>
          <a:p>
            <a:pPr marL="841375" lvl="1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>
                <a:latin typeface="+mj-lt"/>
              </a:rPr>
              <a:t>Консумативи.</a:t>
            </a:r>
          </a:p>
          <a:p>
            <a:pPr marL="841375" lvl="1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/>
              <a:t>Електромобилните средства при тяхната експлоатация.</a:t>
            </a:r>
            <a:endParaRPr lang="bg-BG" sz="2200" dirty="0" smtClean="0">
              <a:latin typeface="+mj-lt"/>
            </a:endParaRPr>
          </a:p>
          <a:p>
            <a:pPr marL="841375" lvl="1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>
                <a:latin typeface="+mj-lt"/>
              </a:rPr>
              <a:t>Съоръжения за зареждане на електромобилни средства.</a:t>
            </a:r>
            <a:endParaRPr lang="en-US" sz="2200" dirty="0" smtClean="0">
              <a:latin typeface="+mj-lt"/>
            </a:endParaRP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  <a:defRPr/>
            </a:pPr>
            <a:r>
              <a:rPr lang="bg-BG" sz="2600" dirty="0" smtClean="0">
                <a:latin typeface="+mj-lt"/>
              </a:rPr>
              <a:t>Застраховка на отговорности.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/>
              <a:t>Електромобилите като участници в движението.</a:t>
            </a:r>
          </a:p>
          <a:p>
            <a:pPr lvl="1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2200" dirty="0" smtClean="0"/>
              <a:t>Отговорност на ЮЛ при експлоатирането на съоръжения за зареждане на ел. средства.</a:t>
            </a:r>
            <a:endParaRPr lang="en-US" sz="2200" dirty="0" smtClean="0"/>
          </a:p>
          <a:p>
            <a:pPr algn="just">
              <a:buFont typeface="Wingdings" pitchFamily="2" charset="2"/>
              <a:buNone/>
              <a:defRPr/>
            </a:pPr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410944" cy="650875"/>
          </a:xfrm>
        </p:spPr>
        <p:txBody>
          <a:bodyPr/>
          <a:lstStyle/>
          <a:p>
            <a:pPr>
              <a:defRPr/>
            </a:pPr>
            <a:r>
              <a:rPr lang="bg-BG" sz="3000" b="1" dirty="0" smtClean="0">
                <a:solidFill>
                  <a:schemeClr val="accent1">
                    <a:lumMod val="75000"/>
                  </a:schemeClr>
                </a:solidFill>
              </a:rPr>
              <a:t>Видове застраховки?</a:t>
            </a:r>
            <a:endParaRPr lang="bg-BG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052736"/>
            <a:ext cx="8280919" cy="5256584"/>
          </a:xfrm>
        </p:spPr>
        <p:txBody>
          <a:bodyPr/>
          <a:lstStyle/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2400" dirty="0" smtClean="0">
                <a:latin typeface="+mj-lt"/>
              </a:rPr>
              <a:t>1. </a:t>
            </a:r>
            <a:r>
              <a:rPr lang="bg-BG" sz="2400" dirty="0" smtClean="0"/>
              <a:t>Имущество</a:t>
            </a:r>
            <a:r>
              <a:rPr lang="bg-BG" sz="2800" dirty="0" smtClean="0">
                <a:latin typeface="+mj-lt"/>
              </a:rPr>
              <a:t>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>
                <a:latin typeface="+mj-lt"/>
              </a:rPr>
              <a:t>Покрити рискове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>
                <a:latin typeface="+mj-lt"/>
              </a:rPr>
              <a:t>Годишна премия около 1,5% от ЗС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2400" dirty="0" smtClean="0">
                <a:latin typeface="+mj-lt"/>
              </a:rPr>
              <a:t>2.</a:t>
            </a:r>
            <a:r>
              <a:rPr lang="bg-BG" sz="2800" dirty="0" smtClean="0">
                <a:latin typeface="+mj-lt"/>
              </a:rPr>
              <a:t> </a:t>
            </a:r>
            <a:r>
              <a:rPr lang="bg-BG" sz="2400" dirty="0" smtClean="0"/>
              <a:t>Автокаско</a:t>
            </a:r>
            <a:r>
              <a:rPr lang="bg-BG" sz="2800" dirty="0" smtClean="0">
                <a:latin typeface="+mj-lt"/>
              </a:rPr>
              <a:t>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Покрити рискове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Годишна премия около 5% от ЗС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2400" dirty="0" smtClean="0"/>
              <a:t>3. ГО на собствениците и ползвателите на МПС(ЕПС);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Покрити рискове съгласно наредбата за задължителното застраховане;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Годишна премия;</a:t>
            </a:r>
          </a:p>
        </p:txBody>
      </p:sp>
      <p:pic>
        <p:nvPicPr>
          <p:cNvPr id="36866" name="Picture 2" descr="http://eurocom.bg/img/news/2007_1rxy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564904"/>
            <a:ext cx="2831950" cy="1755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5410944" cy="650875"/>
          </a:xfrm>
        </p:spPr>
        <p:txBody>
          <a:bodyPr/>
          <a:lstStyle/>
          <a:p>
            <a:pPr>
              <a:defRPr/>
            </a:pPr>
            <a:r>
              <a:rPr lang="bg-BG" sz="3000" b="1" dirty="0" smtClean="0">
                <a:solidFill>
                  <a:schemeClr val="accent1">
                    <a:lumMod val="75000"/>
                  </a:schemeClr>
                </a:solidFill>
              </a:rPr>
              <a:t>Видове застраховки?</a:t>
            </a:r>
            <a:endParaRPr lang="bg-BG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280919" cy="4968552"/>
          </a:xfrm>
        </p:spPr>
        <p:txBody>
          <a:bodyPr/>
          <a:lstStyle/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2600" dirty="0" smtClean="0"/>
              <a:t>4. Злополука на местата в средствата за Обществен транспорт.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Покрити рискове съгласно наредбата за задължителното застраховане;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Годишна премия от 10 лева  на място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endParaRPr lang="bg-BG" sz="2600" dirty="0" smtClean="0"/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r>
              <a:rPr lang="bg-BG" sz="2600" dirty="0" smtClean="0"/>
              <a:t>5. Обща гражданска отговорност на ЮЛ при експлоатациата на зарядни колонки.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Покрити рискове;</a:t>
            </a:r>
          </a:p>
          <a:p>
            <a:pPr marL="1193800" lvl="2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defRPr/>
            </a:pPr>
            <a:r>
              <a:rPr lang="bg-BG" sz="1800" dirty="0" smtClean="0"/>
              <a:t>Годишна премия  около 1% от агрегатния лимит на отговорност по полицата. </a:t>
            </a:r>
          </a:p>
          <a:p>
            <a:pPr marL="514350" indent="-514350" algn="just"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None/>
              <a:defRPr/>
            </a:pPr>
            <a:endParaRPr lang="bg-BG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86766" cy="4530725"/>
          </a:xfrm>
        </p:spPr>
        <p:txBody>
          <a:bodyPr/>
          <a:lstStyle/>
          <a:p>
            <a:pPr>
              <a:buNone/>
            </a:pPr>
            <a:r>
              <a:rPr lang="bg-BG" dirty="0" smtClean="0">
                <a:latin typeface="+mj-lt"/>
              </a:rPr>
              <a:t>Ако работите директно със </a:t>
            </a:r>
            <a:r>
              <a:rPr lang="bg-BG" b="1" dirty="0" smtClean="0">
                <a:latin typeface="+mj-lt"/>
              </a:rPr>
              <a:t>застрахователна компания</a:t>
            </a:r>
            <a:r>
              <a:rPr lang="bg-BG" dirty="0" smtClean="0">
                <a:latin typeface="+mj-lt"/>
              </a:rPr>
              <a:t>: </a:t>
            </a:r>
            <a:endParaRPr lang="en-US" dirty="0" smtClean="0">
              <a:latin typeface="+mj-lt"/>
            </a:endParaRPr>
          </a:p>
          <a:p>
            <a:pPr lvl="2">
              <a:buClr>
                <a:srgbClr val="0070C0"/>
              </a:buClr>
            </a:pPr>
            <a:r>
              <a:rPr lang="bg-BG" dirty="0" smtClean="0">
                <a:latin typeface="+mj-lt"/>
              </a:rPr>
              <a:t>Няма компания лидер по всички линии бизнес.</a:t>
            </a:r>
          </a:p>
          <a:p>
            <a:pPr lvl="2">
              <a:buClr>
                <a:srgbClr val="0070C0"/>
              </a:buClr>
            </a:pPr>
            <a:r>
              <a:rPr lang="bg-BG" dirty="0" smtClean="0">
                <a:latin typeface="+mj-lt"/>
              </a:rPr>
              <a:t>Подгответе се да се запознаете с почти всички отдели на компанията;</a:t>
            </a:r>
            <a:endParaRPr lang="en-US" dirty="0" smtClean="0">
              <a:latin typeface="+mj-lt"/>
            </a:endParaRPr>
          </a:p>
          <a:p>
            <a:pPr lvl="2">
              <a:buClr>
                <a:srgbClr val="0070C0"/>
              </a:buClr>
            </a:pPr>
            <a:r>
              <a:rPr lang="bg-BG" dirty="0" smtClean="0">
                <a:latin typeface="+mj-lt"/>
              </a:rPr>
              <a:t>Подгответе се да следвате </a:t>
            </a:r>
            <a:r>
              <a:rPr lang="bg-BG" b="1" dirty="0" smtClean="0">
                <a:latin typeface="+mj-lt"/>
              </a:rPr>
              <a:t>ТЕХНИТЕ</a:t>
            </a:r>
            <a:r>
              <a:rPr lang="bg-BG" dirty="0" smtClean="0">
                <a:latin typeface="+mj-lt"/>
              </a:rPr>
              <a:t> процедури;</a:t>
            </a:r>
            <a:endParaRPr lang="en-US" dirty="0" smtClean="0">
              <a:latin typeface="+mj-lt"/>
            </a:endParaRPr>
          </a:p>
          <a:p>
            <a:pPr lvl="2">
              <a:buClr>
                <a:srgbClr val="0070C0"/>
              </a:buClr>
            </a:pPr>
            <a:r>
              <a:rPr lang="bg-BG" dirty="0" smtClean="0">
                <a:latin typeface="+mj-lt"/>
              </a:rPr>
              <a:t>Подгответе се, че все </a:t>
            </a:r>
            <a:r>
              <a:rPr lang="bg-BG" b="1" dirty="0" smtClean="0">
                <a:latin typeface="+mj-lt"/>
              </a:rPr>
              <a:t>нещо сте изпуснали в общите условия</a:t>
            </a:r>
            <a:r>
              <a:rPr lang="bg-BG" dirty="0" smtClean="0">
                <a:latin typeface="+mj-lt"/>
              </a:rPr>
              <a:t>. Както често се случва;</a:t>
            </a:r>
          </a:p>
          <a:p>
            <a:pPr lvl="2">
              <a:buClr>
                <a:srgbClr val="0070C0"/>
              </a:buClr>
            </a:pPr>
            <a:r>
              <a:rPr lang="bg-BG" dirty="0" smtClean="0">
                <a:latin typeface="+mj-lt"/>
              </a:rPr>
              <a:t>Ниска степен на адаптация на продуктите на пазара.</a:t>
            </a:r>
            <a:endParaRPr lang="en-US" dirty="0" smtClean="0"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77813"/>
            <a:ext cx="59150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</a:t>
            </a:r>
            <a:r>
              <a:rPr lang="bg-BG" sz="32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 и къде да застраховаме</a:t>
            </a:r>
            <a:r>
              <a:rPr kumimoji="0" lang="bg-BG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bg-BG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2880320"/>
          </a:xfrm>
        </p:spPr>
        <p:txBody>
          <a:bodyPr/>
          <a:lstStyle/>
          <a:p>
            <a:pPr algn="ctr"/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По-доброто решение при управлението на застраховките е привличане на Застрахователен брокер като ключов партньор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bg-BG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sCA28OZ9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17032"/>
            <a:ext cx="3312368" cy="23659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1467473"/>
            <a:ext cx="7643866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g-BG" sz="3600" b="0" dirty="0" smtClean="0"/>
              <a:t>Квалифицираното управление на застрахователни портфейли ще ни струва ли пари?</a:t>
            </a:r>
          </a:p>
          <a:p>
            <a:pPr algn="ctr">
              <a:buNone/>
            </a:pPr>
            <a:r>
              <a:rPr lang="bg-BG" sz="4800" b="0" dirty="0" smtClean="0"/>
              <a:t>------------</a:t>
            </a:r>
          </a:p>
          <a:p>
            <a:pPr algn="ctr">
              <a:buNone/>
            </a:pPr>
            <a:r>
              <a:rPr lang="bg-BG" sz="4800" b="0" dirty="0" smtClean="0"/>
              <a:t>Някога аутсорсвали ли сте нещо </a:t>
            </a:r>
            <a:r>
              <a:rPr lang="bg-BG" sz="4800" dirty="0" smtClean="0"/>
              <a:t>БЕЗПЛАТНО</a:t>
            </a:r>
            <a:r>
              <a:rPr lang="bg-BG" sz="4800" b="0" dirty="0" smtClean="0"/>
              <a:t>? </a:t>
            </a:r>
            <a:endParaRPr lang="bg-BG" sz="48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544" y="1700808"/>
            <a:ext cx="8429684" cy="4032448"/>
          </a:xfrm>
        </p:spPr>
        <p:txBody>
          <a:bodyPr/>
          <a:lstStyle/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endParaRPr lang="bg-BG" sz="2400" dirty="0" smtClean="0"/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Анализ и на </a:t>
            </a:r>
            <a:r>
              <a:rPr lang="bg-BG" sz="2400" b="1" dirty="0" smtClean="0"/>
              <a:t>бизнес процесите и рисковете</a:t>
            </a:r>
            <a:r>
              <a:rPr lang="bg-BG" sz="2400" dirty="0" smtClean="0"/>
              <a:t>.</a:t>
            </a:r>
            <a:endParaRPr lang="en-US" sz="2400" dirty="0" smtClean="0"/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Проучваме основно пазара и договаряме оптимални индивидуални решения за Вас и Вашия бизнес. </a:t>
            </a:r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Гарантираме оптимизация за Вашето портфолио, което </a:t>
            </a:r>
            <a:r>
              <a:rPr lang="bg-BG" sz="2400" b="1" dirty="0" smtClean="0"/>
              <a:t>ЩЕ ВИ СПЕСТИ ПАРИ </a:t>
            </a:r>
            <a:r>
              <a:rPr lang="bg-BG" sz="2400" dirty="0" smtClean="0"/>
              <a:t>на годишна база. </a:t>
            </a:r>
            <a:endParaRPr lang="en-US" sz="2400" dirty="0" smtClean="0"/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Ние четем дребния шрифт и между редовете. </a:t>
            </a:r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Вашето застрахователно портфолио ще бъде разработено като застрахователен пакет – специално за Вас! </a:t>
            </a:r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r>
              <a:rPr lang="bg-BG" sz="2400" dirty="0" smtClean="0"/>
              <a:t>РЕАКЦИЯ ПРИ ЩЕТИ – винаги ще пазим Вашите интереси. Това е най-силното ни оръжие! </a:t>
            </a:r>
            <a:endParaRPr lang="en-US" sz="2400" dirty="0" smtClean="0"/>
          </a:p>
          <a:p>
            <a:pPr>
              <a:buClr>
                <a:srgbClr val="0070C0"/>
              </a:buClr>
              <a:buBlip>
                <a:blip r:embed="rId2"/>
              </a:buBlip>
            </a:pPr>
            <a:endParaRPr lang="bg-BG" sz="2400" dirty="0" smtClean="0"/>
          </a:p>
          <a:p>
            <a:pPr marL="858837" lvl="1" indent="-514350">
              <a:buClr>
                <a:srgbClr val="0070C0"/>
              </a:buClr>
              <a:buBlip>
                <a:blip r:embed="rId2"/>
              </a:buBlip>
            </a:pPr>
            <a:endParaRPr lang="en-U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57158" y="214290"/>
            <a:ext cx="578647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2800" kern="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Какво ние правим по-добре от другите?</a:t>
            </a:r>
            <a:r>
              <a:rPr kumimoji="0" lang="bg-BG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bg-BG" sz="28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Custom 1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bg-BG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bg-BG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12503</TotalTime>
  <Words>558</Words>
  <Application>Microsoft Office PowerPoint</Application>
  <PresentationFormat>Презентация на цял екран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Edge</vt:lpstr>
      <vt:lpstr>Презентация на PowerPoint</vt:lpstr>
      <vt:lpstr>Допирни точки Електрическа мобилност и застраховане.</vt:lpstr>
      <vt:lpstr>Какво може да застраховаме?</vt:lpstr>
      <vt:lpstr>Видове застраховки?</vt:lpstr>
      <vt:lpstr>Видове застраховки?</vt:lpstr>
      <vt:lpstr>Презентация на PowerPoint</vt:lpstr>
      <vt:lpstr>По-доброто решение при управлението на застраховките е привличане на Застрахователен брокер като ключов партньор!</vt:lpstr>
      <vt:lpstr>Презентация на PowerPoint</vt:lpstr>
      <vt:lpstr>Презентация на PowerPoint</vt:lpstr>
      <vt:lpstr>Резултатът? </vt:lpstr>
      <vt:lpstr>Презентация на PowerPoint</vt:lpstr>
      <vt:lpstr>Развитие през 2015г. </vt:lpstr>
      <vt:lpstr>Презентация на PowerPoint</vt:lpstr>
      <vt:lpstr>Всички лицензирани застрахователни компании, и пенсионни дружества, работещи на българския пазар:</vt:lpstr>
      <vt:lpstr>Презентация на PowerPoint</vt:lpstr>
    </vt:vector>
  </TitlesOfParts>
  <Company>- ETH0 -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Представяне!</dc:title>
  <dc:creator>Ivan</dc:creator>
  <cp:lastModifiedBy>Ivan Kostov</cp:lastModifiedBy>
  <cp:revision>370</cp:revision>
  <dcterms:created xsi:type="dcterms:W3CDTF">2012-03-29T10:57:01Z</dcterms:created>
  <dcterms:modified xsi:type="dcterms:W3CDTF">2015-11-13T14:52:10Z</dcterms:modified>
</cp:coreProperties>
</file>